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314" r:id="rId2"/>
    <p:sldId id="546" r:id="rId3"/>
    <p:sldId id="315" r:id="rId4"/>
    <p:sldId id="646" r:id="rId5"/>
    <p:sldId id="648" r:id="rId6"/>
    <p:sldId id="650" r:id="rId7"/>
    <p:sldId id="651" r:id="rId8"/>
    <p:sldId id="642" r:id="rId9"/>
    <p:sldId id="655" r:id="rId10"/>
    <p:sldId id="656" r:id="rId11"/>
    <p:sldId id="658" r:id="rId12"/>
    <p:sldId id="660" r:id="rId13"/>
    <p:sldId id="661" r:id="rId14"/>
    <p:sldId id="662" r:id="rId15"/>
    <p:sldId id="663" r:id="rId16"/>
    <p:sldId id="644" r:id="rId17"/>
    <p:sldId id="652" r:id="rId18"/>
    <p:sldId id="653" r:id="rId19"/>
    <p:sldId id="659" r:id="rId20"/>
    <p:sldId id="654" r:id="rId21"/>
    <p:sldId id="664" r:id="rId22"/>
    <p:sldId id="645"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7" roundtripDataSignature="AMtx7mipLrJ8wCpH4/0YNAz9JOxn4eovP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11F209-2343-44A1-A6DF-D7DC0B579943}" v="3201" dt="2024-01-02T16:02:30.305"/>
    <p1510:client id="{5823DAB6-87C0-4807-B1CF-5182F46D22DC}" v="2496" dt="2024-01-02T15:27:11.945"/>
    <p1510:client id="{81045470-8F87-4672-837A-EC717B026C9C}" v="2974" dt="2024-01-02T14:28:21.550"/>
    <p1510:client id="{81E9630C-B6BA-44E1-953F-FA3BA6B89C1F}" v="1125" dt="2024-01-02T15:22:54.539"/>
  </p1510:revLst>
</p1510:revInfo>
</file>

<file path=ppt/tableStyles.xml><?xml version="1.0" encoding="utf-8"?>
<a:tblStyleLst xmlns:a="http://schemas.openxmlformats.org/drawingml/2006/main" def="{9F4AD859-D271-4419-9206-A6A75F6F6847}">
  <a:tblStyle styleId="{9F4AD859-D271-4419-9206-A6A75F6F684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52" Type="http://schemas.microsoft.com/office/2015/10/relationships/revisionInfo" Target="revisionInfo.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47"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25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249"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248" Type="http://schemas.openxmlformats.org/officeDocument/2006/relationships/presProps" Target="presProps.xml"/><Relationship Id="rId2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S&#244;&#777;%20la&#768;m%20vi&#234;&#803;c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Trang_tính1!$B$2</c:f>
              <c:strCache>
                <c:ptCount val="1"/>
                <c:pt idx="0">
                  <c:v>metrics/precision(B)</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Trang_tính1!$A$3:$A$10</c:f>
              <c:strCache>
                <c:ptCount val="8"/>
                <c:pt idx="0">
                  <c:v>v7x50</c:v>
                </c:pt>
                <c:pt idx="1">
                  <c:v>v5n50</c:v>
                </c:pt>
                <c:pt idx="2">
                  <c:v>v5s50</c:v>
                </c:pt>
                <c:pt idx="3">
                  <c:v>v7_50</c:v>
                </c:pt>
                <c:pt idx="4">
                  <c:v>v8n50</c:v>
                </c:pt>
                <c:pt idx="5">
                  <c:v>v5m50</c:v>
                </c:pt>
                <c:pt idx="6">
                  <c:v>v8s50</c:v>
                </c:pt>
                <c:pt idx="7">
                  <c:v>v8m50</c:v>
                </c:pt>
              </c:strCache>
            </c:strRef>
          </c:cat>
          <c:val>
            <c:numRef>
              <c:f>Trang_tính1!$B$3:$B$10</c:f>
              <c:numCache>
                <c:formatCode>0.00</c:formatCode>
                <c:ptCount val="8"/>
                <c:pt idx="0">
                  <c:v>0.83260000000000001</c:v>
                </c:pt>
                <c:pt idx="1">
                  <c:v>0.88583999999999996</c:v>
                </c:pt>
                <c:pt idx="2">
                  <c:v>0.90537999999999996</c:v>
                </c:pt>
                <c:pt idx="3">
                  <c:v>0.93679999999999997</c:v>
                </c:pt>
                <c:pt idx="4">
                  <c:v>0.92881999999999998</c:v>
                </c:pt>
                <c:pt idx="5">
                  <c:v>0.93189</c:v>
                </c:pt>
                <c:pt idx="6">
                  <c:v>0.92247999999999997</c:v>
                </c:pt>
                <c:pt idx="7">
                  <c:v>0.92562</c:v>
                </c:pt>
              </c:numCache>
            </c:numRef>
          </c:val>
          <c:smooth val="0"/>
          <c:extLst>
            <c:ext xmlns:c16="http://schemas.microsoft.com/office/drawing/2014/chart" uri="{C3380CC4-5D6E-409C-BE32-E72D297353CC}">
              <c16:uniqueId val="{00000000-F148-4A94-836A-5A918B8692D6}"/>
            </c:ext>
          </c:extLst>
        </c:ser>
        <c:ser>
          <c:idx val="1"/>
          <c:order val="1"/>
          <c:tx>
            <c:strRef>
              <c:f>Trang_tính1!$C$2</c:f>
              <c:strCache>
                <c:ptCount val="1"/>
                <c:pt idx="0">
                  <c:v>metrics/recall(B)</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Trang_tính1!$C$3:$C$10</c:f>
              <c:numCache>
                <c:formatCode>0.00</c:formatCode>
                <c:ptCount val="8"/>
                <c:pt idx="0">
                  <c:v>0.84560000000000002</c:v>
                </c:pt>
                <c:pt idx="1">
                  <c:v>0.91278999999999999</c:v>
                </c:pt>
                <c:pt idx="2">
                  <c:v>0.92030000000000001</c:v>
                </c:pt>
                <c:pt idx="3">
                  <c:v>0.9042</c:v>
                </c:pt>
                <c:pt idx="4">
                  <c:v>0.90347</c:v>
                </c:pt>
                <c:pt idx="5">
                  <c:v>0.90502000000000005</c:v>
                </c:pt>
                <c:pt idx="6">
                  <c:v>0.92418</c:v>
                </c:pt>
                <c:pt idx="7">
                  <c:v>0.92562</c:v>
                </c:pt>
              </c:numCache>
            </c:numRef>
          </c:val>
          <c:smooth val="0"/>
          <c:extLst>
            <c:ext xmlns:c16="http://schemas.microsoft.com/office/drawing/2014/chart" uri="{C3380CC4-5D6E-409C-BE32-E72D297353CC}">
              <c16:uniqueId val="{00000001-F148-4A94-836A-5A918B8692D6}"/>
            </c:ext>
          </c:extLst>
        </c:ser>
        <c:ser>
          <c:idx val="2"/>
          <c:order val="2"/>
          <c:tx>
            <c:strRef>
              <c:f>Trang_tính1!$D$2</c:f>
              <c:strCache>
                <c:ptCount val="1"/>
                <c:pt idx="0">
                  <c:v>metrics/mAP50(B)</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Trang_tính1!$D$3:$D$10</c:f>
              <c:numCache>
                <c:formatCode>0.00</c:formatCode>
                <c:ptCount val="8"/>
                <c:pt idx="0">
                  <c:v>0.89880000000000004</c:v>
                </c:pt>
                <c:pt idx="1">
                  <c:v>0.94389999999999996</c:v>
                </c:pt>
                <c:pt idx="2">
                  <c:v>0.95277999999999996</c:v>
                </c:pt>
                <c:pt idx="3">
                  <c:v>0.95650000000000002</c:v>
                </c:pt>
                <c:pt idx="4">
                  <c:v>0.95440999999999998</c:v>
                </c:pt>
                <c:pt idx="5">
                  <c:v>0.95716999999999997</c:v>
                </c:pt>
                <c:pt idx="6">
                  <c:v>0.95886000000000005</c:v>
                </c:pt>
                <c:pt idx="7">
                  <c:v>0.96065</c:v>
                </c:pt>
              </c:numCache>
            </c:numRef>
          </c:val>
          <c:smooth val="0"/>
          <c:extLst>
            <c:ext xmlns:c16="http://schemas.microsoft.com/office/drawing/2014/chart" uri="{C3380CC4-5D6E-409C-BE32-E72D297353CC}">
              <c16:uniqueId val="{00000002-F148-4A94-836A-5A918B8692D6}"/>
            </c:ext>
          </c:extLst>
        </c:ser>
        <c:ser>
          <c:idx val="3"/>
          <c:order val="3"/>
          <c:tx>
            <c:strRef>
              <c:f>Trang_tính1!$E$2</c:f>
              <c:strCache>
                <c:ptCount val="1"/>
                <c:pt idx="0">
                  <c:v>metrics/mAP50-95(B)</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Trang_tính1!$E$3:$E$10</c:f>
              <c:numCache>
                <c:formatCode>0.00</c:formatCode>
                <c:ptCount val="8"/>
                <c:pt idx="0">
                  <c:v>0.68179999999999996</c:v>
                </c:pt>
                <c:pt idx="1">
                  <c:v>0.74902999999999997</c:v>
                </c:pt>
                <c:pt idx="2">
                  <c:v>0.78076999999999996</c:v>
                </c:pt>
                <c:pt idx="3">
                  <c:v>0.78790000000000004</c:v>
                </c:pt>
                <c:pt idx="4">
                  <c:v>0.80245</c:v>
                </c:pt>
                <c:pt idx="5">
                  <c:v>0.81335000000000002</c:v>
                </c:pt>
                <c:pt idx="6">
                  <c:v>0.81560999999999995</c:v>
                </c:pt>
                <c:pt idx="7">
                  <c:v>0.81798999999999999</c:v>
                </c:pt>
              </c:numCache>
            </c:numRef>
          </c:val>
          <c:smooth val="0"/>
          <c:extLst>
            <c:ext xmlns:c16="http://schemas.microsoft.com/office/drawing/2014/chart" uri="{C3380CC4-5D6E-409C-BE32-E72D297353CC}">
              <c16:uniqueId val="{00000003-F148-4A94-836A-5A918B8692D6}"/>
            </c:ext>
          </c:extLst>
        </c:ser>
        <c:dLbls>
          <c:showLegendKey val="0"/>
          <c:showVal val="0"/>
          <c:showCatName val="0"/>
          <c:showSerName val="0"/>
          <c:showPercent val="0"/>
          <c:showBubbleSize val="0"/>
        </c:dLbls>
        <c:marker val="1"/>
        <c:smooth val="0"/>
        <c:axId val="1128615807"/>
        <c:axId val="1128616223"/>
      </c:lineChart>
      <c:catAx>
        <c:axId val="1128615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8616223"/>
        <c:crosses val="autoZero"/>
        <c:auto val="1"/>
        <c:lblAlgn val="ctr"/>
        <c:lblOffset val="100"/>
        <c:noMultiLvlLbl val="0"/>
      </c:catAx>
      <c:valAx>
        <c:axId val="11286162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86158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8C496A-9A8F-4409-8C35-2E420D45F42F}" type="doc">
      <dgm:prSet loTypeId="urn:microsoft.com/office/officeart/2005/8/layout/vList5" loCatId="list" qsTypeId="urn:microsoft.com/office/officeart/2005/8/quickstyle/simple2" qsCatId="simple" csTypeId="urn:microsoft.com/office/officeart/2005/8/colors/accent2_3" csCatId="accent2" phldr="1"/>
      <dgm:spPr/>
      <dgm:t>
        <a:bodyPr/>
        <a:lstStyle/>
        <a:p>
          <a:endParaRPr lang="en-US"/>
        </a:p>
      </dgm:t>
    </dgm:pt>
    <dgm:pt modelId="{E925D42B-992B-4689-A520-879C6BB3721E}">
      <dgm:prSet phldrT="[Text]" custT="1"/>
      <dgm:spPr/>
      <dgm:t>
        <a:bodyPr/>
        <a:lstStyle/>
        <a:p>
          <a:r>
            <a:rPr lang="en-US" sz="3200" b="1"/>
            <a:t>INPUT</a:t>
          </a:r>
        </a:p>
      </dgm:t>
    </dgm:pt>
    <dgm:pt modelId="{0296F425-DAE0-46B7-BEEF-66FBFBE9B346}" type="parTrans" cxnId="{8DDE168A-3F86-48F4-A8DD-3A907D7AA32A}">
      <dgm:prSet/>
      <dgm:spPr/>
      <dgm:t>
        <a:bodyPr/>
        <a:lstStyle/>
        <a:p>
          <a:endParaRPr lang="en-US"/>
        </a:p>
      </dgm:t>
    </dgm:pt>
    <dgm:pt modelId="{C0328DCF-C0DC-4337-8A65-DAD628D2A6ED}" type="sibTrans" cxnId="{8DDE168A-3F86-48F4-A8DD-3A907D7AA32A}">
      <dgm:prSet/>
      <dgm:spPr/>
      <dgm:t>
        <a:bodyPr/>
        <a:lstStyle/>
        <a:p>
          <a:endParaRPr lang="en-US"/>
        </a:p>
      </dgm:t>
    </dgm:pt>
    <dgm:pt modelId="{12E77DE1-308F-4BE7-9CD7-9C4F20136907}">
      <dgm:prSet phldrT="[Text]" custT="1"/>
      <dgm:spPr/>
      <dgm:t>
        <a:bodyPr/>
        <a:lstStyle/>
        <a:p>
          <a:r>
            <a:rPr lang="vi-VN" sz="2000"/>
            <a:t>Ảnh đầu vào có chứa hình ảnh chứa một hoặc nhiều loại trái cây cần được phát hiện</a:t>
          </a:r>
          <a:endParaRPr lang="en-US" sz="2000"/>
        </a:p>
      </dgm:t>
    </dgm:pt>
    <dgm:pt modelId="{B82F86BB-27F8-40B6-82C5-492D58543836}" type="parTrans" cxnId="{9CFBE6C7-8587-4303-9B3B-655E8E7EFC7D}">
      <dgm:prSet/>
      <dgm:spPr/>
      <dgm:t>
        <a:bodyPr/>
        <a:lstStyle/>
        <a:p>
          <a:endParaRPr lang="en-US"/>
        </a:p>
      </dgm:t>
    </dgm:pt>
    <dgm:pt modelId="{D631881B-DA55-4191-A42F-4365EA30EFD4}" type="sibTrans" cxnId="{9CFBE6C7-8587-4303-9B3B-655E8E7EFC7D}">
      <dgm:prSet/>
      <dgm:spPr/>
      <dgm:t>
        <a:bodyPr/>
        <a:lstStyle/>
        <a:p>
          <a:endParaRPr lang="en-US"/>
        </a:p>
      </dgm:t>
    </dgm:pt>
    <dgm:pt modelId="{F91410C7-4719-48F5-8685-4AB4801A6DB1}">
      <dgm:prSet phldrT="[Text]" custT="1"/>
      <dgm:spPr/>
      <dgm:t>
        <a:bodyPr/>
        <a:lstStyle/>
        <a:p>
          <a:r>
            <a:rPr lang="en-US" sz="3200" b="1"/>
            <a:t>OUTPUT</a:t>
          </a:r>
        </a:p>
      </dgm:t>
    </dgm:pt>
    <dgm:pt modelId="{DD838ABC-70A3-4267-8E07-47C8F15F96F6}" type="parTrans" cxnId="{E02E4F33-13FA-4DCF-B34B-3217A4CFD000}">
      <dgm:prSet/>
      <dgm:spPr/>
      <dgm:t>
        <a:bodyPr/>
        <a:lstStyle/>
        <a:p>
          <a:endParaRPr lang="en-US"/>
        </a:p>
      </dgm:t>
    </dgm:pt>
    <dgm:pt modelId="{C59F226A-57EE-43AC-AF66-DF4507D3DD17}" type="sibTrans" cxnId="{E02E4F33-13FA-4DCF-B34B-3217A4CFD000}">
      <dgm:prSet/>
      <dgm:spPr/>
      <dgm:t>
        <a:bodyPr/>
        <a:lstStyle/>
        <a:p>
          <a:endParaRPr lang="en-US"/>
        </a:p>
      </dgm:t>
    </dgm:pt>
    <dgm:pt modelId="{FE5B3EB2-A723-4895-B33F-71879F8F7C2F}">
      <dgm:prSet phldrT="[Text]" custT="1"/>
      <dgm:spPr/>
      <dgm:t>
        <a:bodyPr/>
        <a:lstStyle/>
        <a:p>
          <a:r>
            <a:rPr lang="vi-VN" sz="2000"/>
            <a:t>Hình ảnh gốc với các </a:t>
          </a:r>
          <a:r>
            <a:rPr lang="vi-VN" sz="2000" err="1"/>
            <a:t>bounding</a:t>
          </a:r>
          <a:r>
            <a:rPr lang="vi-VN" sz="2000"/>
            <a:t> </a:t>
          </a:r>
          <a:r>
            <a:rPr lang="vi-VN" sz="2000" err="1"/>
            <a:t>box</a:t>
          </a:r>
          <a:r>
            <a:rPr lang="vi-VN" sz="2000"/>
            <a:t> và nhãn cho từng trái cây được phát hiện.</a:t>
          </a:r>
          <a:endParaRPr lang="en-US" sz="2000"/>
        </a:p>
      </dgm:t>
    </dgm:pt>
    <dgm:pt modelId="{D26872FF-D589-4558-A551-81CB3C258925}" type="parTrans" cxnId="{431F2A68-CA39-4238-A850-645BFC51DFB9}">
      <dgm:prSet/>
      <dgm:spPr/>
      <dgm:t>
        <a:bodyPr/>
        <a:lstStyle/>
        <a:p>
          <a:endParaRPr lang="en-US"/>
        </a:p>
      </dgm:t>
    </dgm:pt>
    <dgm:pt modelId="{8D07431B-6927-4B2F-9791-6267D21593CF}" type="sibTrans" cxnId="{431F2A68-CA39-4238-A850-645BFC51DFB9}">
      <dgm:prSet/>
      <dgm:spPr/>
      <dgm:t>
        <a:bodyPr/>
        <a:lstStyle/>
        <a:p>
          <a:endParaRPr lang="en-US"/>
        </a:p>
      </dgm:t>
    </dgm:pt>
    <dgm:pt modelId="{DE89E497-78BF-4CC3-BBE5-DAFB4FA30A4F}" type="pres">
      <dgm:prSet presAssocID="{3F8C496A-9A8F-4409-8C35-2E420D45F42F}" presName="Name0" presStyleCnt="0">
        <dgm:presLayoutVars>
          <dgm:dir/>
          <dgm:animLvl val="lvl"/>
          <dgm:resizeHandles val="exact"/>
        </dgm:presLayoutVars>
      </dgm:prSet>
      <dgm:spPr/>
    </dgm:pt>
    <dgm:pt modelId="{25ECEC3E-4329-43DD-9E12-C0F5F2B7EDC3}" type="pres">
      <dgm:prSet presAssocID="{E925D42B-992B-4689-A520-879C6BB3721E}" presName="linNode" presStyleCnt="0"/>
      <dgm:spPr/>
    </dgm:pt>
    <dgm:pt modelId="{40BE88B2-ED26-4015-881D-368035A53E4D}" type="pres">
      <dgm:prSet presAssocID="{E925D42B-992B-4689-A520-879C6BB3721E}" presName="parentText" presStyleLbl="node1" presStyleIdx="0" presStyleCnt="2" custLinFactNeighborX="-49707" custLinFactNeighborY="4368">
        <dgm:presLayoutVars>
          <dgm:chMax val="1"/>
          <dgm:bulletEnabled val="1"/>
        </dgm:presLayoutVars>
      </dgm:prSet>
      <dgm:spPr/>
    </dgm:pt>
    <dgm:pt modelId="{6ABC37C2-271C-4F31-A0B9-2B56371143DA}" type="pres">
      <dgm:prSet presAssocID="{E925D42B-992B-4689-A520-879C6BB3721E}" presName="descendantText" presStyleLbl="alignAccFollowNode1" presStyleIdx="0" presStyleCnt="2">
        <dgm:presLayoutVars>
          <dgm:bulletEnabled val="1"/>
        </dgm:presLayoutVars>
      </dgm:prSet>
      <dgm:spPr/>
    </dgm:pt>
    <dgm:pt modelId="{F499BB4A-F4CE-4E6E-8A17-7D5CAC5DA946}" type="pres">
      <dgm:prSet presAssocID="{C0328DCF-C0DC-4337-8A65-DAD628D2A6ED}" presName="sp" presStyleCnt="0"/>
      <dgm:spPr/>
    </dgm:pt>
    <dgm:pt modelId="{EE53C130-D323-4088-B7DB-4E9A1DC4CD3F}" type="pres">
      <dgm:prSet presAssocID="{F91410C7-4719-48F5-8685-4AB4801A6DB1}" presName="linNode" presStyleCnt="0"/>
      <dgm:spPr/>
    </dgm:pt>
    <dgm:pt modelId="{40E271F3-E4E7-4164-8245-991EF361AD0A}" type="pres">
      <dgm:prSet presAssocID="{F91410C7-4719-48F5-8685-4AB4801A6DB1}" presName="parentText" presStyleLbl="node1" presStyleIdx="1" presStyleCnt="2" custLinFactNeighborX="-2730" custLinFactNeighborY="-975">
        <dgm:presLayoutVars>
          <dgm:chMax val="1"/>
          <dgm:bulletEnabled val="1"/>
        </dgm:presLayoutVars>
      </dgm:prSet>
      <dgm:spPr/>
    </dgm:pt>
    <dgm:pt modelId="{210F3D30-6975-4504-8A5D-88AE2444B25C}" type="pres">
      <dgm:prSet presAssocID="{F91410C7-4719-48F5-8685-4AB4801A6DB1}" presName="descendantText" presStyleLbl="alignAccFollowNode1" presStyleIdx="1" presStyleCnt="2">
        <dgm:presLayoutVars>
          <dgm:bulletEnabled val="1"/>
        </dgm:presLayoutVars>
      </dgm:prSet>
      <dgm:spPr/>
    </dgm:pt>
  </dgm:ptLst>
  <dgm:cxnLst>
    <dgm:cxn modelId="{1B4F752B-3D9F-4132-9B77-1F73AAD094C9}" type="presOf" srcId="{3F8C496A-9A8F-4409-8C35-2E420D45F42F}" destId="{DE89E497-78BF-4CC3-BBE5-DAFB4FA30A4F}" srcOrd="0" destOrd="0" presId="urn:microsoft.com/office/officeart/2005/8/layout/vList5"/>
    <dgm:cxn modelId="{E02E4F33-13FA-4DCF-B34B-3217A4CFD000}" srcId="{3F8C496A-9A8F-4409-8C35-2E420D45F42F}" destId="{F91410C7-4719-48F5-8685-4AB4801A6DB1}" srcOrd="1" destOrd="0" parTransId="{DD838ABC-70A3-4267-8E07-47C8F15F96F6}" sibTransId="{C59F226A-57EE-43AC-AF66-DF4507D3DD17}"/>
    <dgm:cxn modelId="{87894B65-ABFD-47CE-A83F-F97CAF92DA34}" type="presOf" srcId="{FE5B3EB2-A723-4895-B33F-71879F8F7C2F}" destId="{210F3D30-6975-4504-8A5D-88AE2444B25C}" srcOrd="0" destOrd="0" presId="urn:microsoft.com/office/officeart/2005/8/layout/vList5"/>
    <dgm:cxn modelId="{431F2A68-CA39-4238-A850-645BFC51DFB9}" srcId="{F91410C7-4719-48F5-8685-4AB4801A6DB1}" destId="{FE5B3EB2-A723-4895-B33F-71879F8F7C2F}" srcOrd="0" destOrd="0" parTransId="{D26872FF-D589-4558-A551-81CB3C258925}" sibTransId="{8D07431B-6927-4B2F-9791-6267D21593CF}"/>
    <dgm:cxn modelId="{8DDE168A-3F86-48F4-A8DD-3A907D7AA32A}" srcId="{3F8C496A-9A8F-4409-8C35-2E420D45F42F}" destId="{E925D42B-992B-4689-A520-879C6BB3721E}" srcOrd="0" destOrd="0" parTransId="{0296F425-DAE0-46B7-BEEF-66FBFBE9B346}" sibTransId="{C0328DCF-C0DC-4337-8A65-DAD628D2A6ED}"/>
    <dgm:cxn modelId="{9CFBE6C7-8587-4303-9B3B-655E8E7EFC7D}" srcId="{E925D42B-992B-4689-A520-879C6BB3721E}" destId="{12E77DE1-308F-4BE7-9CD7-9C4F20136907}" srcOrd="0" destOrd="0" parTransId="{B82F86BB-27F8-40B6-82C5-492D58543836}" sibTransId="{D631881B-DA55-4191-A42F-4365EA30EFD4}"/>
    <dgm:cxn modelId="{C34103D6-9AC9-4B6B-B7CC-9813207B1C77}" type="presOf" srcId="{E925D42B-992B-4689-A520-879C6BB3721E}" destId="{40BE88B2-ED26-4015-881D-368035A53E4D}" srcOrd="0" destOrd="0" presId="urn:microsoft.com/office/officeart/2005/8/layout/vList5"/>
    <dgm:cxn modelId="{5C70FED9-ADB9-468D-8528-CF5E7985F454}" type="presOf" srcId="{12E77DE1-308F-4BE7-9CD7-9C4F20136907}" destId="{6ABC37C2-271C-4F31-A0B9-2B56371143DA}" srcOrd="0" destOrd="0" presId="urn:microsoft.com/office/officeart/2005/8/layout/vList5"/>
    <dgm:cxn modelId="{882867EE-8318-43AA-AA19-21A7E08BB1AD}" type="presOf" srcId="{F91410C7-4719-48F5-8685-4AB4801A6DB1}" destId="{40E271F3-E4E7-4164-8245-991EF361AD0A}" srcOrd="0" destOrd="0" presId="urn:microsoft.com/office/officeart/2005/8/layout/vList5"/>
    <dgm:cxn modelId="{AA83295A-359D-415C-A536-A324FEFCA7F6}" type="presParOf" srcId="{DE89E497-78BF-4CC3-BBE5-DAFB4FA30A4F}" destId="{25ECEC3E-4329-43DD-9E12-C0F5F2B7EDC3}" srcOrd="0" destOrd="0" presId="urn:microsoft.com/office/officeart/2005/8/layout/vList5"/>
    <dgm:cxn modelId="{CD78F65A-BEC2-4852-BC6B-A91622014A50}" type="presParOf" srcId="{25ECEC3E-4329-43DD-9E12-C0F5F2B7EDC3}" destId="{40BE88B2-ED26-4015-881D-368035A53E4D}" srcOrd="0" destOrd="0" presId="urn:microsoft.com/office/officeart/2005/8/layout/vList5"/>
    <dgm:cxn modelId="{00EA5316-883D-4D6F-BC2C-8C214D4E2881}" type="presParOf" srcId="{25ECEC3E-4329-43DD-9E12-C0F5F2B7EDC3}" destId="{6ABC37C2-271C-4F31-A0B9-2B56371143DA}" srcOrd="1" destOrd="0" presId="urn:microsoft.com/office/officeart/2005/8/layout/vList5"/>
    <dgm:cxn modelId="{0CA80BDB-597F-442F-8EBA-20CE38F71A44}" type="presParOf" srcId="{DE89E497-78BF-4CC3-BBE5-DAFB4FA30A4F}" destId="{F499BB4A-F4CE-4E6E-8A17-7D5CAC5DA946}" srcOrd="1" destOrd="0" presId="urn:microsoft.com/office/officeart/2005/8/layout/vList5"/>
    <dgm:cxn modelId="{4352852C-E1C5-4EBB-8E04-C7B453F54112}" type="presParOf" srcId="{DE89E497-78BF-4CC3-BBE5-DAFB4FA30A4F}" destId="{EE53C130-D323-4088-B7DB-4E9A1DC4CD3F}" srcOrd="2" destOrd="0" presId="urn:microsoft.com/office/officeart/2005/8/layout/vList5"/>
    <dgm:cxn modelId="{6040A33C-DAED-4090-8540-B81144A8821C}" type="presParOf" srcId="{EE53C130-D323-4088-B7DB-4E9A1DC4CD3F}" destId="{40E271F3-E4E7-4164-8245-991EF361AD0A}" srcOrd="0" destOrd="0" presId="urn:microsoft.com/office/officeart/2005/8/layout/vList5"/>
    <dgm:cxn modelId="{B4B58A81-6B11-4AA4-A41D-A1ABE99A22A2}" type="presParOf" srcId="{EE53C130-D323-4088-B7DB-4E9A1DC4CD3F}" destId="{210F3D30-6975-4504-8A5D-88AE2444B25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C37C2-271C-4F31-A0B9-2B56371143DA}">
      <dsp:nvSpPr>
        <dsp:cNvPr id="0" name=""/>
        <dsp:cNvSpPr/>
      </dsp:nvSpPr>
      <dsp:spPr>
        <a:xfrm rot="5400000">
          <a:off x="5218487" y="-2087349"/>
          <a:ext cx="945275" cy="5356352"/>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vi-VN" sz="2000" kern="1200"/>
            <a:t>Ảnh đầu vào có chứa hình ảnh chứa một hoặc nhiều loại trái cây cần được phát hiện</a:t>
          </a:r>
          <a:endParaRPr lang="en-US" sz="2000" kern="1200"/>
        </a:p>
      </dsp:txBody>
      <dsp:txXfrm rot="-5400000">
        <a:off x="3012949" y="164334"/>
        <a:ext cx="5310207" cy="852985"/>
      </dsp:txXfrm>
    </dsp:sp>
    <dsp:sp modelId="{40BE88B2-ED26-4015-881D-368035A53E4D}">
      <dsp:nvSpPr>
        <dsp:cNvPr id="0" name=""/>
        <dsp:cNvSpPr/>
      </dsp:nvSpPr>
      <dsp:spPr>
        <a:xfrm>
          <a:off x="0" y="51641"/>
          <a:ext cx="3012948" cy="1181594"/>
        </a:xfrm>
        <a:prstGeom prst="roundRect">
          <a:avLst/>
        </a:prstGeom>
        <a:solidFill>
          <a:schemeClr val="accent2">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INPUT</a:t>
          </a:r>
        </a:p>
      </dsp:txBody>
      <dsp:txXfrm>
        <a:off x="57681" y="109322"/>
        <a:ext cx="2897586" cy="1066232"/>
      </dsp:txXfrm>
    </dsp:sp>
    <dsp:sp modelId="{210F3D30-6975-4504-8A5D-88AE2444B25C}">
      <dsp:nvSpPr>
        <dsp:cNvPr id="0" name=""/>
        <dsp:cNvSpPr/>
      </dsp:nvSpPr>
      <dsp:spPr>
        <a:xfrm rot="5400000">
          <a:off x="5218487" y="-846675"/>
          <a:ext cx="945275" cy="5356352"/>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vi-VN" sz="2000" kern="1200"/>
            <a:t>Hình ảnh gốc với các </a:t>
          </a:r>
          <a:r>
            <a:rPr lang="vi-VN" sz="2000" kern="1200" err="1"/>
            <a:t>bounding</a:t>
          </a:r>
          <a:r>
            <a:rPr lang="vi-VN" sz="2000" kern="1200"/>
            <a:t> </a:t>
          </a:r>
          <a:r>
            <a:rPr lang="vi-VN" sz="2000" kern="1200" err="1"/>
            <a:t>box</a:t>
          </a:r>
          <a:r>
            <a:rPr lang="vi-VN" sz="2000" kern="1200"/>
            <a:t> và nhãn cho từng trái cây được phát hiện.</a:t>
          </a:r>
          <a:endParaRPr lang="en-US" sz="2000" kern="1200"/>
        </a:p>
      </dsp:txBody>
      <dsp:txXfrm rot="-5400000">
        <a:off x="3012949" y="1405008"/>
        <a:ext cx="5310207" cy="852985"/>
      </dsp:txXfrm>
    </dsp:sp>
    <dsp:sp modelId="{40E271F3-E4E7-4164-8245-991EF361AD0A}">
      <dsp:nvSpPr>
        <dsp:cNvPr id="0" name=""/>
        <dsp:cNvSpPr/>
      </dsp:nvSpPr>
      <dsp:spPr>
        <a:xfrm>
          <a:off x="0" y="1229182"/>
          <a:ext cx="3012948" cy="1181594"/>
        </a:xfrm>
        <a:prstGeom prst="roundRect">
          <a:avLst/>
        </a:prstGeom>
        <a:solidFill>
          <a:schemeClr val="accent2">
            <a:shade val="80000"/>
            <a:hueOff val="-481415"/>
            <a:satOff val="10166"/>
            <a:lumOff val="2708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OUTPUT</a:t>
          </a:r>
        </a:p>
      </dsp:txBody>
      <dsp:txXfrm>
        <a:off x="57681" y="1286863"/>
        <a:ext cx="2897586" cy="106623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3244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6560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7391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936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6573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4477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3357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3359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099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0829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2278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3329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0195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6339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8327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955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624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5844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7874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588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6052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6862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17" name="Google Shape;17;p4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r>
              <a:rPr lang="en-US"/>
              <a:t>Click to edit Master subtitle style</a:t>
            </a:r>
            <a:endParaRPr/>
          </a:p>
        </p:txBody>
      </p:sp>
      <p:sp>
        <p:nvSpPr>
          <p:cNvPr id="18" name="Google Shape;18;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1" name="Google Shape;5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0" name="Google Shape;60;p4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pPr lvl="0"/>
            <a:r>
              <a:rPr lang="en-US"/>
              <a:t>Click to edit Master text styles</a:t>
            </a:r>
          </a:p>
        </p:txBody>
      </p:sp>
      <p:sp>
        <p:nvSpPr>
          <p:cNvPr id="61" name="Google Shape;61;p4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lvl="0"/>
            <a:r>
              <a:rPr lang="en-US"/>
              <a:t>Click to edit Master text styles</a:t>
            </a:r>
          </a:p>
        </p:txBody>
      </p:sp>
      <p:sp>
        <p:nvSpPr>
          <p:cNvPr id="62" name="Google Shape;62;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7" name="Google Shape;67;p50"/>
          <p:cNvSpPr>
            <a:spLocks noGrp="1"/>
          </p:cNvSpPr>
          <p:nvPr>
            <p:ph type="pic" idx="2"/>
          </p:nvPr>
        </p:nvSpPr>
        <p:spPr>
          <a:xfrm>
            <a:off x="5183188" y="987425"/>
            <a:ext cx="6172200" cy="4873625"/>
          </a:xfrm>
          <a:prstGeom prst="rect">
            <a:avLst/>
          </a:prstGeom>
          <a:noFill/>
          <a:ln>
            <a:noFill/>
          </a:ln>
        </p:spPr>
      </p:sp>
      <p:sp>
        <p:nvSpPr>
          <p:cNvPr id="68" name="Google Shape;68;p5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lvl="0"/>
            <a:r>
              <a:rPr lang="en-US"/>
              <a:t>Click to edit Master text styles</a:t>
            </a:r>
          </a:p>
        </p:txBody>
      </p:sp>
      <p:sp>
        <p:nvSpPr>
          <p:cNvPr id="69" name="Google Shape;69;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74" name="Google Shape;74;p5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75" name="Google Shape;7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80" name="Google Shape;80;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lvl="0"/>
            <a:r>
              <a:rPr lang="en-US"/>
              <a:t>Click to edit Master text styles</a:t>
            </a:r>
          </a:p>
        </p:txBody>
      </p:sp>
      <p:sp>
        <p:nvSpPr>
          <p:cNvPr id="81" name="Google Shape;8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614829" y="110363"/>
            <a:ext cx="1002646" cy="830956"/>
          </a:xfrm>
          <a:prstGeom prst="rect">
            <a:avLst/>
          </a:prstGeom>
          <a:noFill/>
          <a:ln>
            <a:noFill/>
          </a:ln>
        </p:spPr>
      </p:pic>
      <p:sp>
        <p:nvSpPr>
          <p:cNvPr id="89" name="Google Shape;89;p1"/>
          <p:cNvSpPr txBox="1"/>
          <p:nvPr/>
        </p:nvSpPr>
        <p:spPr>
          <a:xfrm>
            <a:off x="1552572" y="165330"/>
            <a:ext cx="9144000" cy="1695808"/>
          </a:xfrm>
          <a:prstGeom prst="rect">
            <a:avLst/>
          </a:prstGeom>
          <a:noFill/>
          <a:ln>
            <a:noFill/>
          </a:ln>
        </p:spPr>
        <p:txBody>
          <a:bodyPr spcFirstLastPara="1" wrap="square" lIns="91425" tIns="45700" rIns="91425" bIns="45700" anchor="b" anchorCtr="0">
            <a:spAutoFit/>
          </a:bodyPr>
          <a:lstStyle/>
          <a:p>
            <a:pPr marL="0" marR="0" lvl="0" indent="0" algn="ctr" rtl="0">
              <a:lnSpc>
                <a:spcPct val="90000"/>
              </a:lnSpc>
              <a:spcBef>
                <a:spcPts val="0"/>
              </a:spcBef>
              <a:spcAft>
                <a:spcPts val="0"/>
              </a:spcAft>
              <a:buClr>
                <a:srgbClr val="2E75B5"/>
              </a:buClr>
              <a:buSzPts val="2000"/>
              <a:buFont typeface="Arial"/>
              <a:buNone/>
            </a:pPr>
            <a:r>
              <a:rPr lang="en-US" sz="2000" b="1" i="0" u="none" strike="noStrike" cap="none">
                <a:solidFill>
                  <a:srgbClr val="2E75B5"/>
                </a:solidFill>
                <a:latin typeface="Arial"/>
                <a:ea typeface="Arial"/>
                <a:cs typeface="Arial"/>
                <a:sym typeface="Arial"/>
              </a:rPr>
              <a:t>­­­­­­ĐẠI HỌC QUỐC GIA THÀNH PHỐ HỒ CHÍ MINH</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E75B5"/>
              </a:buClr>
              <a:buSzPts val="2800"/>
              <a:buFont typeface="Arial"/>
              <a:buNone/>
            </a:pPr>
            <a:r>
              <a:rPr lang="en-US" sz="2800" b="1" i="0" u="none" strike="noStrike" cap="none">
                <a:solidFill>
                  <a:srgbClr val="2E75B5"/>
                </a:solidFill>
                <a:latin typeface="Arial"/>
                <a:ea typeface="Arial"/>
                <a:cs typeface="Arial"/>
                <a:sym typeface="Arial"/>
              </a:rPr>
              <a:t>TRƯỜNG ĐẠI HỌC CÔNG NGHỆ THÔNG TIN</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E75B5"/>
              </a:buClr>
              <a:buSzPts val="2000"/>
              <a:buFont typeface="Arial"/>
              <a:buNone/>
            </a:pPr>
            <a:endParaRPr lang="en-US" sz="2000" b="1" i="0" u="none" strike="noStrike" cap="none">
              <a:solidFill>
                <a:srgbClr val="2E75B5"/>
              </a:solidFill>
              <a:latin typeface="Arial"/>
              <a:ea typeface="Arial"/>
              <a:cs typeface="Arial"/>
              <a:sym typeface="Arial"/>
            </a:endParaRPr>
          </a:p>
          <a:p>
            <a:pPr marL="0" marR="0" lvl="0" indent="0" algn="ctr" rtl="0">
              <a:lnSpc>
                <a:spcPct val="90000"/>
              </a:lnSpc>
              <a:spcBef>
                <a:spcPts val="1000"/>
              </a:spcBef>
              <a:spcAft>
                <a:spcPts val="0"/>
              </a:spcAft>
              <a:buClr>
                <a:srgbClr val="2E75B5"/>
              </a:buClr>
              <a:buSzPts val="2000"/>
              <a:buFont typeface="Arial"/>
              <a:buNone/>
            </a:pPr>
            <a:r>
              <a:rPr lang="en-US" sz="2000" b="1" i="0" u="none" strike="noStrike" cap="none">
                <a:solidFill>
                  <a:srgbClr val="2E75B5"/>
                </a:solidFill>
                <a:latin typeface="Arial"/>
                <a:ea typeface="Arial"/>
                <a:cs typeface="Arial"/>
                <a:sym typeface="Arial"/>
              </a:rPr>
              <a:t>KHOA </a:t>
            </a:r>
            <a:r>
              <a:rPr lang="en-US" sz="2000" b="1" i="0" u="none" strike="noStrike" cap="none" err="1">
                <a:solidFill>
                  <a:srgbClr val="2E75B5"/>
                </a:solidFill>
                <a:latin typeface="Arial"/>
                <a:ea typeface="Arial"/>
                <a:cs typeface="Arial"/>
                <a:sym typeface="Arial"/>
              </a:rPr>
              <a:t>KHOA</a:t>
            </a:r>
            <a:r>
              <a:rPr lang="en-US" sz="2000" b="1" i="0" u="none" strike="noStrike" cap="none">
                <a:solidFill>
                  <a:srgbClr val="2E75B5"/>
                </a:solidFill>
                <a:latin typeface="Arial"/>
                <a:ea typeface="Arial"/>
                <a:cs typeface="Arial"/>
                <a:sym typeface="Arial"/>
              </a:rPr>
              <a:t> HỌC </a:t>
            </a:r>
            <a:r>
              <a:rPr lang="en-US" sz="2000" b="1">
                <a:solidFill>
                  <a:srgbClr val="2E75B5"/>
                </a:solidFill>
              </a:rPr>
              <a:t>MÁY TÍNH</a:t>
            </a:r>
            <a:endParaRPr sz="1400" b="0" i="0" u="none" strike="noStrike" cap="none">
              <a:solidFill>
                <a:srgbClr val="000000"/>
              </a:solidFill>
              <a:latin typeface="Arial"/>
              <a:ea typeface="Arial"/>
              <a:cs typeface="Arial"/>
              <a:sym typeface="Arial"/>
            </a:endParaRPr>
          </a:p>
        </p:txBody>
      </p:sp>
      <p:sp>
        <p:nvSpPr>
          <p:cNvPr id="90" name="Google Shape;90;p1"/>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600">
                <a:solidFill>
                  <a:schemeClr val="dk1"/>
                </a:solidFill>
                <a:latin typeface="Arial"/>
                <a:ea typeface="Arial"/>
                <a:cs typeface="Arial"/>
                <a:sym typeface="Arial"/>
              </a:rPr>
              <a:t>CS406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a:p>
        </p:txBody>
      </p:sp>
      <p:sp>
        <p:nvSpPr>
          <p:cNvPr id="91" name="Google Shape;91;p1"/>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a:t>
            </a:fld>
            <a:endParaRPr sz="1600">
              <a:solidFill>
                <a:schemeClr val="dk1"/>
              </a:solidFill>
              <a:latin typeface="Arial"/>
              <a:ea typeface="Arial"/>
              <a:cs typeface="Arial"/>
              <a:sym typeface="Arial"/>
            </a:endParaRPr>
          </a:p>
        </p:txBody>
      </p:sp>
      <p:sp>
        <p:nvSpPr>
          <p:cNvPr id="92" name="Google Shape;92;p1"/>
          <p:cNvSpPr txBox="1"/>
          <p:nvPr/>
        </p:nvSpPr>
        <p:spPr>
          <a:xfrm>
            <a:off x="342897" y="2318170"/>
            <a:ext cx="11506200" cy="83095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800" b="1" i="0" u="none" strike="noStrike">
                <a:solidFill>
                  <a:srgbClr val="FF0000"/>
                </a:solidFill>
                <a:latin typeface="Calibri"/>
                <a:ea typeface="Calibri"/>
                <a:cs typeface="Calibri"/>
                <a:sym typeface="Calibri"/>
              </a:rPr>
              <a:t>FRUIT DETECTION</a:t>
            </a:r>
            <a:endParaRPr lang="vi-VN" sz="4800" b="1" i="0" u="none" strike="noStrike">
              <a:solidFill>
                <a:srgbClr val="FF0000"/>
              </a:solidFill>
              <a:latin typeface="Calibri"/>
              <a:ea typeface="Calibri"/>
              <a:cs typeface="Calibri"/>
              <a:sym typeface="Calibri"/>
            </a:endParaRPr>
          </a:p>
        </p:txBody>
      </p:sp>
      <p:sp>
        <p:nvSpPr>
          <p:cNvPr id="93" name="Google Shape;93;p1"/>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sp>
        <p:nvSpPr>
          <p:cNvPr id="94" name="Google Shape;94;p1"/>
          <p:cNvSpPr txBox="1"/>
          <p:nvPr/>
        </p:nvSpPr>
        <p:spPr>
          <a:xfrm>
            <a:off x="297437" y="4385162"/>
            <a:ext cx="6463146" cy="15696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E75B5"/>
                </a:solidFill>
                <a:latin typeface="Arial"/>
                <a:ea typeface="Arial"/>
                <a:cs typeface="Arial"/>
                <a:sym typeface="Arial"/>
              </a:rPr>
              <a:t>SVTH</a:t>
            </a:r>
            <a:r>
              <a:rPr lang="en-US" sz="2400" b="0" i="0" u="none" strike="noStrike" cap="none">
                <a:solidFill>
                  <a:srgbClr val="2E75B5"/>
                </a:solidFill>
                <a:latin typeface="Arial"/>
                <a:ea typeface="Arial"/>
                <a:cs typeface="Arial"/>
                <a:sym typeface="Arial"/>
              </a:rPr>
              <a:t>: Lê </a:t>
            </a:r>
            <a:r>
              <a:rPr lang="en-US" sz="2400" b="0" i="0" u="none" strike="noStrike" cap="none" err="1">
                <a:solidFill>
                  <a:srgbClr val="2E75B5"/>
                </a:solidFill>
                <a:latin typeface="Arial"/>
                <a:ea typeface="Arial"/>
                <a:cs typeface="Arial"/>
                <a:sym typeface="Arial"/>
              </a:rPr>
              <a:t>Châu</a:t>
            </a:r>
            <a:r>
              <a:rPr lang="en-US" sz="2400" b="0" i="0" u="none" strike="noStrike" cap="none">
                <a:solidFill>
                  <a:srgbClr val="2E75B5"/>
                </a:solidFill>
                <a:latin typeface="Arial"/>
                <a:ea typeface="Arial"/>
                <a:cs typeface="Arial"/>
                <a:sym typeface="Arial"/>
              </a:rPr>
              <a:t> </a:t>
            </a:r>
            <a:r>
              <a:rPr lang="en-US" sz="2400" b="0" i="0" u="none" strike="noStrike" cap="none" err="1">
                <a:solidFill>
                  <a:srgbClr val="2E75B5"/>
                </a:solidFill>
                <a:latin typeface="Arial"/>
                <a:ea typeface="Arial"/>
                <a:cs typeface="Arial"/>
                <a:sym typeface="Arial"/>
              </a:rPr>
              <a:t>Giang</a:t>
            </a:r>
            <a:r>
              <a:rPr lang="en-US" sz="2400" b="0" i="0" u="none" strike="noStrike" cap="none">
                <a:solidFill>
                  <a:srgbClr val="2E75B5"/>
                </a:solidFill>
                <a:latin typeface="Arial"/>
                <a:ea typeface="Arial"/>
                <a:cs typeface="Arial"/>
                <a:sym typeface="Arial"/>
              </a:rPr>
              <a:t> - 21520213</a:t>
            </a:r>
          </a:p>
          <a:p>
            <a:pPr marL="0" marR="0" lvl="0" indent="0" algn="l" rtl="0">
              <a:lnSpc>
                <a:spcPct val="100000"/>
              </a:lnSpc>
              <a:spcBef>
                <a:spcPts val="0"/>
              </a:spcBef>
              <a:spcAft>
                <a:spcPts val="0"/>
              </a:spcAft>
              <a:buClr>
                <a:srgbClr val="000000"/>
              </a:buClr>
              <a:buSzPts val="2400"/>
              <a:buFont typeface="Arial"/>
              <a:buNone/>
            </a:pPr>
            <a:r>
              <a:rPr lang="en-US" sz="2400">
                <a:solidFill>
                  <a:srgbClr val="2E75B5"/>
                </a:solidFill>
              </a:rPr>
              <a:t>	 Nguyễn Ngọc Thức - 21521506</a:t>
            </a: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E75B5"/>
                </a:solidFill>
                <a:latin typeface="Arial"/>
                <a:ea typeface="Arial"/>
                <a:cs typeface="Arial"/>
                <a:sym typeface="Arial"/>
              </a:rPr>
              <a:t>	 </a:t>
            </a:r>
            <a:r>
              <a:rPr lang="en-US" sz="2400" err="1">
                <a:solidFill>
                  <a:srgbClr val="2E75B5"/>
                </a:solidFill>
              </a:rPr>
              <a:t>Phạm</a:t>
            </a:r>
            <a:r>
              <a:rPr lang="en-US" sz="2400">
                <a:solidFill>
                  <a:srgbClr val="2E75B5"/>
                </a:solidFill>
              </a:rPr>
              <a:t> Thanh Lâm - 21520055</a:t>
            </a: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E75B5"/>
                </a:solidFill>
                <a:latin typeface="Arial"/>
                <a:ea typeface="Arial"/>
                <a:cs typeface="Arial"/>
                <a:sym typeface="Arial"/>
              </a:rPr>
              <a:t>	 </a:t>
            </a:r>
            <a:r>
              <a:rPr lang="en-US" sz="2400" b="0" i="0" u="none" strike="noStrike" cap="none" err="1">
                <a:solidFill>
                  <a:srgbClr val="2E75B5"/>
                </a:solidFill>
                <a:latin typeface="Arial"/>
                <a:ea typeface="Arial"/>
                <a:cs typeface="Arial"/>
                <a:sym typeface="Arial"/>
              </a:rPr>
              <a:t>Đoàn</a:t>
            </a:r>
            <a:r>
              <a:rPr lang="en-US" sz="2400" b="0" i="0" u="none" strike="noStrike" cap="none">
                <a:solidFill>
                  <a:srgbClr val="2E75B5"/>
                </a:solidFill>
                <a:latin typeface="Arial"/>
                <a:ea typeface="Arial"/>
                <a:cs typeface="Arial"/>
                <a:sym typeface="Arial"/>
              </a:rPr>
              <a:t> Lê </a:t>
            </a:r>
            <a:r>
              <a:rPr lang="en-US" sz="2400" b="0" i="0" u="none" strike="noStrike" cap="none" err="1">
                <a:solidFill>
                  <a:srgbClr val="2E75B5"/>
                </a:solidFill>
                <a:latin typeface="Arial"/>
                <a:ea typeface="Arial"/>
                <a:cs typeface="Arial"/>
                <a:sym typeface="Arial"/>
              </a:rPr>
              <a:t>Tuấn</a:t>
            </a:r>
            <a:r>
              <a:rPr lang="en-US" sz="2400" b="0" i="0" u="none" strike="noStrike" cap="none">
                <a:solidFill>
                  <a:srgbClr val="2E75B5"/>
                </a:solidFill>
                <a:latin typeface="Arial"/>
                <a:ea typeface="Arial"/>
                <a:cs typeface="Arial"/>
                <a:sym typeface="Arial"/>
              </a:rPr>
              <a:t> Thành - 21521438</a:t>
            </a:r>
          </a:p>
        </p:txBody>
      </p:sp>
      <p:sp>
        <p:nvSpPr>
          <p:cNvPr id="95" name="Google Shape;95;p1"/>
          <p:cNvSpPr txBox="1"/>
          <p:nvPr/>
        </p:nvSpPr>
        <p:spPr>
          <a:xfrm>
            <a:off x="6845300" y="4385162"/>
            <a:ext cx="514985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2E75B5"/>
                </a:solidFill>
                <a:latin typeface="Arial"/>
                <a:ea typeface="Arial"/>
                <a:cs typeface="Arial"/>
                <a:sym typeface="Arial"/>
              </a:rPr>
              <a:t>GVHD</a:t>
            </a:r>
            <a:r>
              <a:rPr lang="en-US" sz="2400" b="0" i="0" u="none" strike="noStrike" cap="none">
                <a:solidFill>
                  <a:srgbClr val="2E75B5"/>
                </a:solidFill>
                <a:latin typeface="Arial"/>
                <a:ea typeface="Arial"/>
                <a:cs typeface="Arial"/>
                <a:sym typeface="Arial"/>
              </a:rPr>
              <a:t>: </a:t>
            </a:r>
            <a:r>
              <a:rPr lang="en-US" sz="2400" b="0" i="0" u="none" strike="noStrike" cap="none" err="1">
                <a:solidFill>
                  <a:srgbClr val="2E75B5"/>
                </a:solidFill>
                <a:latin typeface="Arial"/>
                <a:ea typeface="Arial"/>
                <a:cs typeface="Arial"/>
                <a:sym typeface="Arial"/>
              </a:rPr>
              <a:t>Th.S</a:t>
            </a:r>
            <a:r>
              <a:rPr lang="en-US" sz="2400" b="0" i="0" u="none" strike="noStrike" cap="none">
                <a:solidFill>
                  <a:srgbClr val="2E75B5"/>
                </a:solidFill>
                <a:latin typeface="Arial"/>
                <a:ea typeface="Arial"/>
                <a:cs typeface="Arial"/>
                <a:sym typeface="Arial"/>
              </a:rPr>
              <a:t> </a:t>
            </a:r>
            <a:r>
              <a:rPr lang="en-US" sz="2400" b="0" i="0" u="none" strike="noStrike" cap="none" err="1">
                <a:solidFill>
                  <a:srgbClr val="2E75B5"/>
                </a:solidFill>
                <a:latin typeface="Arial"/>
                <a:ea typeface="Arial"/>
                <a:cs typeface="Arial"/>
                <a:sym typeface="Arial"/>
              </a:rPr>
              <a:t>Cáp</a:t>
            </a:r>
            <a:r>
              <a:rPr lang="en-US" sz="2400" b="0" i="0" u="none" strike="noStrike" cap="none">
                <a:solidFill>
                  <a:srgbClr val="2E75B5"/>
                </a:solidFill>
                <a:latin typeface="Arial"/>
                <a:ea typeface="Arial"/>
                <a:cs typeface="Arial"/>
                <a:sym typeface="Arial"/>
              </a:rPr>
              <a:t> </a:t>
            </a:r>
            <a:r>
              <a:rPr lang="en-US" sz="2400" b="0" i="0" u="none" strike="noStrike" cap="none" err="1">
                <a:solidFill>
                  <a:srgbClr val="2E75B5"/>
                </a:solidFill>
                <a:latin typeface="Arial"/>
                <a:ea typeface="Arial"/>
                <a:cs typeface="Arial"/>
                <a:sym typeface="Arial"/>
              </a:rPr>
              <a:t>Phạm</a:t>
            </a:r>
            <a:r>
              <a:rPr lang="en-US" sz="2400" b="0" i="0" u="none" strike="noStrike" cap="none">
                <a:solidFill>
                  <a:srgbClr val="2E75B5"/>
                </a:solidFill>
                <a:latin typeface="Arial"/>
                <a:ea typeface="Arial"/>
                <a:cs typeface="Arial"/>
                <a:sym typeface="Arial"/>
              </a:rPr>
              <a:t> </a:t>
            </a:r>
            <a:r>
              <a:rPr lang="en-US" sz="2400" b="0" i="0" u="none" strike="noStrike" cap="none" err="1">
                <a:solidFill>
                  <a:srgbClr val="2E75B5"/>
                </a:solidFill>
                <a:latin typeface="Arial"/>
                <a:ea typeface="Arial"/>
                <a:cs typeface="Arial"/>
                <a:sym typeface="Arial"/>
              </a:rPr>
              <a:t>Đình</a:t>
            </a:r>
            <a:r>
              <a:rPr lang="en-US" sz="2400" b="0" i="0" u="none" strike="noStrike" cap="none">
                <a:solidFill>
                  <a:srgbClr val="2E75B5"/>
                </a:solidFill>
                <a:latin typeface="Arial"/>
                <a:ea typeface="Arial"/>
                <a:cs typeface="Arial"/>
                <a:sym typeface="Arial"/>
              </a:rPr>
              <a:t> </a:t>
            </a:r>
            <a:r>
              <a:rPr lang="en-US" sz="2400" b="0" i="0" u="none" strike="noStrike" cap="none" err="1">
                <a:solidFill>
                  <a:srgbClr val="2E75B5"/>
                </a:solidFill>
                <a:latin typeface="Arial"/>
                <a:ea typeface="Arial"/>
                <a:cs typeface="Arial"/>
                <a:sym typeface="Arial"/>
              </a:rPr>
              <a:t>Thăng</a:t>
            </a:r>
            <a:endParaRPr sz="2400" b="0" i="0" u="none" strike="noStrike" cap="none">
              <a:solidFill>
                <a:srgbClr val="2E75B5"/>
              </a:solidFill>
              <a:latin typeface="Arial"/>
              <a:ea typeface="Arial"/>
              <a:cs typeface="Arial"/>
              <a:sym typeface="Arial"/>
            </a:endParaRPr>
          </a:p>
        </p:txBody>
      </p:sp>
      <p:cxnSp>
        <p:nvCxnSpPr>
          <p:cNvPr id="96" name="Google Shape;96;p1"/>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grpSp>
        <p:nvGrpSpPr>
          <p:cNvPr id="2" name="Google Shape;109;p3">
            <a:extLst>
              <a:ext uri="{FF2B5EF4-FFF2-40B4-BE49-F238E27FC236}">
                <a16:creationId xmlns:a16="http://schemas.microsoft.com/office/drawing/2014/main" id="{D266F249-7F5D-7D56-F8CA-B069223FD53C}"/>
              </a:ext>
            </a:extLst>
          </p:cNvPr>
          <p:cNvGrpSpPr/>
          <p:nvPr/>
        </p:nvGrpSpPr>
        <p:grpSpPr>
          <a:xfrm>
            <a:off x="400047" y="1043764"/>
            <a:ext cx="11449049" cy="106739"/>
            <a:chOff x="276226" y="1267486"/>
            <a:chExt cx="11449049" cy="106739"/>
          </a:xfrm>
        </p:grpSpPr>
        <p:cxnSp>
          <p:nvCxnSpPr>
            <p:cNvPr id="3" name="Google Shape;110;p3">
              <a:extLst>
                <a:ext uri="{FF2B5EF4-FFF2-40B4-BE49-F238E27FC236}">
                  <a16:creationId xmlns:a16="http://schemas.microsoft.com/office/drawing/2014/main" id="{BF0575A6-E135-55A4-48AD-5879EC76FEB2}"/>
                </a:ext>
              </a:extLst>
            </p:cNvPr>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4" name="Google Shape;111;p3">
              <a:extLst>
                <a:ext uri="{FF2B5EF4-FFF2-40B4-BE49-F238E27FC236}">
                  <a16:creationId xmlns:a16="http://schemas.microsoft.com/office/drawing/2014/main" id="{7F934878-2123-DE2D-FB2D-1F9C18477078}"/>
                </a:ext>
              </a:extLst>
            </p:cNvPr>
            <p:cNvSpPr/>
            <p:nvPr/>
          </p:nvSpPr>
          <p:spPr>
            <a:xfrm>
              <a:off x="3119439" y="1267486"/>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2339678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10</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10</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err="1">
                <a:solidFill>
                  <a:srgbClr val="0C0C0C"/>
                </a:solidFill>
              </a:rPr>
              <a:t>Hướng</a:t>
            </a:r>
            <a:r>
              <a:rPr lang="en-US" sz="3600" b="1">
                <a:solidFill>
                  <a:srgbClr val="0C0C0C"/>
                </a:solidFill>
              </a:rPr>
              <a:t> </a:t>
            </a:r>
            <a:r>
              <a:rPr lang="en-US" sz="3600" b="1" err="1">
                <a:solidFill>
                  <a:srgbClr val="0C0C0C"/>
                </a:solidFill>
              </a:rPr>
              <a:t>tiếp</a:t>
            </a:r>
            <a:r>
              <a:rPr lang="en-US" sz="3600" b="1">
                <a:solidFill>
                  <a:srgbClr val="0C0C0C"/>
                </a:solidFill>
              </a:rPr>
              <a:t> </a:t>
            </a:r>
            <a:r>
              <a:rPr lang="en-US" sz="3600" b="1" err="1">
                <a:solidFill>
                  <a:srgbClr val="0C0C0C"/>
                </a:solidFill>
              </a:rPr>
              <a:t>cận</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 name="Google Shape;113;p3">
            <a:extLst>
              <a:ext uri="{FF2B5EF4-FFF2-40B4-BE49-F238E27FC236}">
                <a16:creationId xmlns:a16="http://schemas.microsoft.com/office/drawing/2014/main" id="{4DE22C58-E28A-1CD6-4185-862AFB415007}"/>
              </a:ext>
            </a:extLst>
          </p:cNvPr>
          <p:cNvSpPr txBox="1"/>
          <p:nvPr/>
        </p:nvSpPr>
        <p:spPr>
          <a:xfrm>
            <a:off x="714375" y="1341361"/>
            <a:ext cx="8093576" cy="492412"/>
          </a:xfrm>
          <a:prstGeom prst="rect">
            <a:avLst/>
          </a:prstGeom>
          <a:noFill/>
          <a:ln>
            <a:noFill/>
          </a:ln>
        </p:spPr>
        <p:txBody>
          <a:bodyPr spcFirstLastPara="1" wrap="square" lIns="91425" tIns="91425" rIns="91425" bIns="91425" anchor="t" anchorCtr="0">
            <a:spAutoFit/>
          </a:bodyPr>
          <a:lstStyle/>
          <a:p>
            <a:pPr lvl="1" algn="just"/>
            <a:r>
              <a:rPr lang="en-US" sz="2000" b="1" err="1"/>
              <a:t>PHƯƠNG</a:t>
            </a:r>
            <a:r>
              <a:rPr lang="en-US" sz="2000" b="1"/>
              <a:t> </a:t>
            </a:r>
            <a:r>
              <a:rPr lang="en-US" sz="2000" b="1" err="1"/>
              <a:t>PHÁP</a:t>
            </a:r>
            <a:endParaRPr lang="vi-VN" sz="2000" b="1"/>
          </a:p>
        </p:txBody>
      </p:sp>
      <p:sp>
        <p:nvSpPr>
          <p:cNvPr id="4" name="Google Shape;113;p3">
            <a:extLst>
              <a:ext uri="{FF2B5EF4-FFF2-40B4-BE49-F238E27FC236}">
                <a16:creationId xmlns:a16="http://schemas.microsoft.com/office/drawing/2014/main" id="{E8D4A2CC-A3A2-464F-6F81-37BF2DD548DF}"/>
              </a:ext>
            </a:extLst>
          </p:cNvPr>
          <p:cNvSpPr txBox="1"/>
          <p:nvPr/>
        </p:nvSpPr>
        <p:spPr>
          <a:xfrm>
            <a:off x="714375" y="1796524"/>
            <a:ext cx="10763250" cy="1140282"/>
          </a:xfrm>
          <a:prstGeom prst="rect">
            <a:avLst/>
          </a:prstGeom>
          <a:noFill/>
          <a:ln>
            <a:noFill/>
          </a:ln>
        </p:spPr>
        <p:txBody>
          <a:bodyPr spcFirstLastPara="1" wrap="square" lIns="91425" tIns="91425" rIns="91425" bIns="91425" anchor="t" anchorCtr="0">
            <a:spAutoFit/>
          </a:bodyPr>
          <a:lstStyle/>
          <a:p>
            <a:pPr marL="114300" algn="just">
              <a:lnSpc>
                <a:spcPct val="115000"/>
              </a:lnSpc>
              <a:buClr>
                <a:schemeClr val="dk1"/>
              </a:buClr>
              <a:buSzPts val="1800"/>
            </a:pPr>
            <a:r>
              <a:rPr lang="vi-VN" sz="1800"/>
              <a:t>YOLOv8 là một mô hình máy học được phát triển bởi Ultralytics, công ty đã tạo ra YOLOv5. YOLOv8 là phiên bản mới nhất của loạt mô hình YOLO, được thiết kế để cung cấp hiệu suất vượt trội về cả tốc độ và độ chính xác.</a:t>
            </a:r>
          </a:p>
        </p:txBody>
      </p:sp>
      <p:pic>
        <p:nvPicPr>
          <p:cNvPr id="6" name="Picture 5">
            <a:extLst>
              <a:ext uri="{FF2B5EF4-FFF2-40B4-BE49-F238E27FC236}">
                <a16:creationId xmlns:a16="http://schemas.microsoft.com/office/drawing/2014/main" id="{298DCEF5-93DE-2DF4-288B-8C6730F633A6}"/>
              </a:ext>
            </a:extLst>
          </p:cNvPr>
          <p:cNvPicPr>
            <a:picLocks noChangeAspect="1"/>
          </p:cNvPicPr>
          <p:nvPr/>
        </p:nvPicPr>
        <p:blipFill>
          <a:blip r:embed="rId3"/>
          <a:stretch>
            <a:fillRect/>
          </a:stretch>
        </p:blipFill>
        <p:spPr>
          <a:xfrm>
            <a:off x="1930904" y="3080349"/>
            <a:ext cx="8330191" cy="3145072"/>
          </a:xfrm>
          <a:prstGeom prst="rect">
            <a:avLst/>
          </a:prstGeom>
        </p:spPr>
      </p:pic>
    </p:spTree>
    <p:extLst>
      <p:ext uri="{BB962C8B-B14F-4D97-AF65-F5344CB8AC3E}">
        <p14:creationId xmlns:p14="http://schemas.microsoft.com/office/powerpoint/2010/main" val="3886294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11</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11</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pic>
        <p:nvPicPr>
          <p:cNvPr id="1026" name="Picture 2" descr="YOLOv8_structure_v1.6">
            <a:extLst>
              <a:ext uri="{FF2B5EF4-FFF2-40B4-BE49-F238E27FC236}">
                <a16:creationId xmlns:a16="http://schemas.microsoft.com/office/drawing/2014/main" id="{984861D2-1377-A0DF-1AA6-FCA2633A4A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0010" y="106112"/>
            <a:ext cx="5900514" cy="617645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13;p3">
            <a:extLst>
              <a:ext uri="{FF2B5EF4-FFF2-40B4-BE49-F238E27FC236}">
                <a16:creationId xmlns:a16="http://schemas.microsoft.com/office/drawing/2014/main" id="{3986D9DC-19C1-7BFC-02EB-916CD839C45D}"/>
              </a:ext>
            </a:extLst>
          </p:cNvPr>
          <p:cNvSpPr txBox="1"/>
          <p:nvPr/>
        </p:nvSpPr>
        <p:spPr>
          <a:xfrm>
            <a:off x="677052" y="525841"/>
            <a:ext cx="4958637" cy="492412"/>
          </a:xfrm>
          <a:prstGeom prst="rect">
            <a:avLst/>
          </a:prstGeom>
          <a:noFill/>
          <a:ln>
            <a:noFill/>
          </a:ln>
        </p:spPr>
        <p:txBody>
          <a:bodyPr spcFirstLastPara="1" wrap="square" lIns="91425" tIns="91425" rIns="91425" bIns="91425" anchor="t" anchorCtr="0">
            <a:spAutoFit/>
          </a:bodyPr>
          <a:lstStyle/>
          <a:p>
            <a:pPr lvl="1" algn="just"/>
            <a:r>
              <a:rPr lang="en-US" sz="2000" b="1" err="1"/>
              <a:t>Kiến</a:t>
            </a:r>
            <a:r>
              <a:rPr lang="en-US" sz="2000" b="1"/>
              <a:t> </a:t>
            </a:r>
            <a:r>
              <a:rPr lang="en-US" sz="2000" b="1" err="1"/>
              <a:t>trúc</a:t>
            </a:r>
            <a:r>
              <a:rPr lang="en-US" sz="2000" b="1"/>
              <a:t> </a:t>
            </a:r>
            <a:r>
              <a:rPr lang="en-US" sz="2000" b="1" err="1"/>
              <a:t>mô</a:t>
            </a:r>
            <a:r>
              <a:rPr lang="en-US" sz="2000" b="1"/>
              <a:t> </a:t>
            </a:r>
            <a:r>
              <a:rPr lang="en-US" sz="2000" b="1" err="1"/>
              <a:t>hình</a:t>
            </a:r>
            <a:r>
              <a:rPr lang="en-US" sz="2000" b="1"/>
              <a:t>:</a:t>
            </a:r>
            <a:endParaRPr lang="vi-VN" sz="2000" b="1"/>
          </a:p>
        </p:txBody>
      </p:sp>
      <p:pic>
        <p:nvPicPr>
          <p:cNvPr id="5" name="Picture 4">
            <a:extLst>
              <a:ext uri="{FF2B5EF4-FFF2-40B4-BE49-F238E27FC236}">
                <a16:creationId xmlns:a16="http://schemas.microsoft.com/office/drawing/2014/main" id="{2AB3FCFA-4C21-DF4B-6AD5-0D39B7746F2D}"/>
              </a:ext>
            </a:extLst>
          </p:cNvPr>
          <p:cNvPicPr>
            <a:picLocks noChangeAspect="1"/>
          </p:cNvPicPr>
          <p:nvPr/>
        </p:nvPicPr>
        <p:blipFill>
          <a:blip r:embed="rId4"/>
          <a:stretch>
            <a:fillRect/>
          </a:stretch>
        </p:blipFill>
        <p:spPr>
          <a:xfrm>
            <a:off x="593851" y="1880589"/>
            <a:ext cx="5041838" cy="2982127"/>
          </a:xfrm>
          <a:prstGeom prst="rect">
            <a:avLst/>
          </a:prstGeom>
        </p:spPr>
      </p:pic>
    </p:spTree>
    <p:extLst>
      <p:ext uri="{BB962C8B-B14F-4D97-AF65-F5344CB8AC3E}">
        <p14:creationId xmlns:p14="http://schemas.microsoft.com/office/powerpoint/2010/main" val="7878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12</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12</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err="1">
                <a:solidFill>
                  <a:srgbClr val="0C0C0C"/>
                </a:solidFill>
              </a:rPr>
              <a:t>Hướng</a:t>
            </a:r>
            <a:r>
              <a:rPr lang="en-US" sz="3600" b="1">
                <a:solidFill>
                  <a:srgbClr val="0C0C0C"/>
                </a:solidFill>
              </a:rPr>
              <a:t> </a:t>
            </a:r>
            <a:r>
              <a:rPr lang="en-US" sz="3600" b="1" err="1">
                <a:solidFill>
                  <a:srgbClr val="0C0C0C"/>
                </a:solidFill>
              </a:rPr>
              <a:t>tiếp</a:t>
            </a:r>
            <a:r>
              <a:rPr lang="en-US" sz="3600" b="1">
                <a:solidFill>
                  <a:srgbClr val="0C0C0C"/>
                </a:solidFill>
              </a:rPr>
              <a:t> </a:t>
            </a:r>
            <a:r>
              <a:rPr lang="en-US" sz="3600" b="1" err="1">
                <a:solidFill>
                  <a:srgbClr val="0C0C0C"/>
                </a:solidFill>
              </a:rPr>
              <a:t>cận</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 name="Google Shape;113;p3">
            <a:extLst>
              <a:ext uri="{FF2B5EF4-FFF2-40B4-BE49-F238E27FC236}">
                <a16:creationId xmlns:a16="http://schemas.microsoft.com/office/drawing/2014/main" id="{4DE22C58-E28A-1CD6-4185-862AFB415007}"/>
              </a:ext>
            </a:extLst>
          </p:cNvPr>
          <p:cNvSpPr txBox="1"/>
          <p:nvPr/>
        </p:nvSpPr>
        <p:spPr>
          <a:xfrm>
            <a:off x="714375" y="1341361"/>
            <a:ext cx="8093576" cy="492412"/>
          </a:xfrm>
          <a:prstGeom prst="rect">
            <a:avLst/>
          </a:prstGeom>
          <a:noFill/>
          <a:ln>
            <a:noFill/>
          </a:ln>
        </p:spPr>
        <p:txBody>
          <a:bodyPr spcFirstLastPara="1" wrap="square" lIns="91425" tIns="91425" rIns="91425" bIns="91425" anchor="t" anchorCtr="0">
            <a:spAutoFit/>
          </a:bodyPr>
          <a:lstStyle/>
          <a:p>
            <a:pPr lvl="1" algn="just"/>
            <a:r>
              <a:rPr lang="en-US" sz="2000" b="1" err="1"/>
              <a:t>HUẤN</a:t>
            </a:r>
            <a:r>
              <a:rPr lang="en-US" sz="2000" b="1"/>
              <a:t> </a:t>
            </a:r>
            <a:r>
              <a:rPr lang="en-US" sz="2000" b="1" err="1"/>
              <a:t>LUYỆN</a:t>
            </a:r>
            <a:r>
              <a:rPr lang="en-US" sz="2000" b="1"/>
              <a:t> </a:t>
            </a:r>
            <a:r>
              <a:rPr lang="en-US" sz="2000" b="1" err="1"/>
              <a:t>MÔ</a:t>
            </a:r>
            <a:r>
              <a:rPr lang="en-US" sz="2000" b="1"/>
              <a:t> </a:t>
            </a:r>
            <a:r>
              <a:rPr lang="en-US" sz="2000" b="1" err="1"/>
              <a:t>HÌNH</a:t>
            </a:r>
            <a:endParaRPr lang="vi-VN" sz="2000" b="1"/>
          </a:p>
        </p:txBody>
      </p:sp>
      <p:sp>
        <p:nvSpPr>
          <p:cNvPr id="4" name="Google Shape;113;p3">
            <a:extLst>
              <a:ext uri="{FF2B5EF4-FFF2-40B4-BE49-F238E27FC236}">
                <a16:creationId xmlns:a16="http://schemas.microsoft.com/office/drawing/2014/main" id="{E8D4A2CC-A3A2-464F-6F81-37BF2DD548DF}"/>
              </a:ext>
            </a:extLst>
          </p:cNvPr>
          <p:cNvSpPr txBox="1"/>
          <p:nvPr/>
        </p:nvSpPr>
        <p:spPr>
          <a:xfrm>
            <a:off x="714375" y="1796524"/>
            <a:ext cx="10763250" cy="503184"/>
          </a:xfrm>
          <a:prstGeom prst="rect">
            <a:avLst/>
          </a:prstGeom>
          <a:noFill/>
          <a:ln>
            <a:noFill/>
          </a:ln>
        </p:spPr>
        <p:txBody>
          <a:bodyPr spcFirstLastPara="1" wrap="square" lIns="91425" tIns="91425" rIns="91425" bIns="91425" anchor="t" anchorCtr="0">
            <a:spAutoFit/>
          </a:bodyPr>
          <a:lstStyle/>
          <a:p>
            <a:pPr marL="114300" algn="just">
              <a:lnSpc>
                <a:spcPct val="115000"/>
              </a:lnSpc>
              <a:buClr>
                <a:schemeClr val="dk1"/>
              </a:buClr>
              <a:buSzPts val="1800"/>
            </a:pPr>
            <a:r>
              <a:rPr lang="en-US" sz="1800"/>
              <a:t>Sau </a:t>
            </a:r>
            <a:r>
              <a:rPr lang="en-US" sz="1800" err="1"/>
              <a:t>khi</a:t>
            </a:r>
            <a:r>
              <a:rPr lang="en-US" sz="1800"/>
              <a:t> </a:t>
            </a:r>
            <a:r>
              <a:rPr lang="en-US" sz="1800" err="1"/>
              <a:t>có</a:t>
            </a:r>
            <a:r>
              <a:rPr lang="en-US" sz="1800"/>
              <a:t> </a:t>
            </a:r>
            <a:r>
              <a:rPr lang="en-US" sz="1800" err="1"/>
              <a:t>dữ</a:t>
            </a:r>
            <a:r>
              <a:rPr lang="en-US" sz="1800"/>
              <a:t> </a:t>
            </a:r>
            <a:r>
              <a:rPr lang="en-US" sz="1800" err="1"/>
              <a:t>liệu</a:t>
            </a:r>
            <a:r>
              <a:rPr lang="en-US" sz="1800"/>
              <a:t> </a:t>
            </a:r>
            <a:r>
              <a:rPr lang="en-US" sz="1800" err="1"/>
              <a:t>được</a:t>
            </a:r>
            <a:r>
              <a:rPr lang="en-US" sz="1800"/>
              <a:t> </a:t>
            </a:r>
            <a:r>
              <a:rPr lang="en-US" sz="1800" err="1"/>
              <a:t>gán</a:t>
            </a:r>
            <a:r>
              <a:rPr lang="en-US" sz="1800"/>
              <a:t> </a:t>
            </a:r>
            <a:r>
              <a:rPr lang="en-US" sz="1800" err="1"/>
              <a:t>nhãn</a:t>
            </a:r>
            <a:r>
              <a:rPr lang="en-US" sz="1800"/>
              <a:t>, </a:t>
            </a:r>
            <a:r>
              <a:rPr lang="en-US" sz="1800" err="1"/>
              <a:t>thực</a:t>
            </a:r>
            <a:r>
              <a:rPr lang="en-US" sz="1800"/>
              <a:t> </a:t>
            </a:r>
            <a:r>
              <a:rPr lang="en-US" sz="1800" err="1"/>
              <a:t>hiện</a:t>
            </a:r>
            <a:r>
              <a:rPr lang="en-US" sz="1800"/>
              <a:t> chia </a:t>
            </a:r>
            <a:r>
              <a:rPr lang="en-US" sz="1800" err="1"/>
              <a:t>dữ</a:t>
            </a:r>
            <a:r>
              <a:rPr lang="en-US" sz="1800"/>
              <a:t> </a:t>
            </a:r>
            <a:r>
              <a:rPr lang="en-US" sz="1800" err="1"/>
              <a:t>liệu</a:t>
            </a:r>
            <a:r>
              <a:rPr lang="en-US" sz="1800"/>
              <a:t> </a:t>
            </a:r>
            <a:r>
              <a:rPr lang="en-US" sz="1800" err="1"/>
              <a:t>và</a:t>
            </a:r>
            <a:r>
              <a:rPr lang="en-US" sz="1800"/>
              <a:t> config train: </a:t>
            </a:r>
            <a:endParaRPr lang="vi-VN" sz="1800"/>
          </a:p>
        </p:txBody>
      </p:sp>
      <p:grpSp>
        <p:nvGrpSpPr>
          <p:cNvPr id="12" name="Group 11">
            <a:extLst>
              <a:ext uri="{FF2B5EF4-FFF2-40B4-BE49-F238E27FC236}">
                <a16:creationId xmlns:a16="http://schemas.microsoft.com/office/drawing/2014/main" id="{4F3E298D-2DD4-A30F-46EE-AC7701514F6B}"/>
              </a:ext>
            </a:extLst>
          </p:cNvPr>
          <p:cNvGrpSpPr/>
          <p:nvPr/>
        </p:nvGrpSpPr>
        <p:grpSpPr>
          <a:xfrm>
            <a:off x="2865513" y="2488282"/>
            <a:ext cx="6270473" cy="724914"/>
            <a:chOff x="1903140" y="2735735"/>
            <a:chExt cx="6270473" cy="724914"/>
          </a:xfrm>
        </p:grpSpPr>
        <p:sp>
          <p:nvSpPr>
            <p:cNvPr id="3" name="Rectangle 2">
              <a:extLst>
                <a:ext uri="{FF2B5EF4-FFF2-40B4-BE49-F238E27FC236}">
                  <a16:creationId xmlns:a16="http://schemas.microsoft.com/office/drawing/2014/main" id="{9834DF48-2700-B8ED-BCBE-EA623DF4D14E}"/>
                </a:ext>
              </a:extLst>
            </p:cNvPr>
            <p:cNvSpPr/>
            <p:nvPr/>
          </p:nvSpPr>
          <p:spPr>
            <a:xfrm>
              <a:off x="1903140" y="2735735"/>
              <a:ext cx="3583259" cy="370721"/>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Train</a:t>
              </a:r>
              <a:endParaRPr lang="en-AS"/>
            </a:p>
          </p:txBody>
        </p:sp>
        <p:sp>
          <p:nvSpPr>
            <p:cNvPr id="5" name="Rectangle 4">
              <a:extLst>
                <a:ext uri="{FF2B5EF4-FFF2-40B4-BE49-F238E27FC236}">
                  <a16:creationId xmlns:a16="http://schemas.microsoft.com/office/drawing/2014/main" id="{1C4EE6F4-178E-CF41-49AE-1C200D13FD79}"/>
                </a:ext>
              </a:extLst>
            </p:cNvPr>
            <p:cNvSpPr/>
            <p:nvPr/>
          </p:nvSpPr>
          <p:spPr>
            <a:xfrm>
              <a:off x="5486399" y="2735735"/>
              <a:ext cx="1343607" cy="37072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Val</a:t>
              </a:r>
              <a:endParaRPr lang="en-AS"/>
            </a:p>
          </p:txBody>
        </p:sp>
        <p:sp>
          <p:nvSpPr>
            <p:cNvPr id="7" name="Rectangle 6">
              <a:extLst>
                <a:ext uri="{FF2B5EF4-FFF2-40B4-BE49-F238E27FC236}">
                  <a16:creationId xmlns:a16="http://schemas.microsoft.com/office/drawing/2014/main" id="{4B1EC05C-20FE-6149-83A8-E3960119CC04}"/>
                </a:ext>
              </a:extLst>
            </p:cNvPr>
            <p:cNvSpPr/>
            <p:nvPr/>
          </p:nvSpPr>
          <p:spPr>
            <a:xfrm>
              <a:off x="6830006" y="2735735"/>
              <a:ext cx="1343607" cy="37072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Test</a:t>
              </a:r>
              <a:endParaRPr lang="en-AS"/>
            </a:p>
          </p:txBody>
        </p:sp>
        <p:sp>
          <p:nvSpPr>
            <p:cNvPr id="8" name="TextBox 7">
              <a:extLst>
                <a:ext uri="{FF2B5EF4-FFF2-40B4-BE49-F238E27FC236}">
                  <a16:creationId xmlns:a16="http://schemas.microsoft.com/office/drawing/2014/main" id="{33001A4B-E317-61A7-2BB8-296533EEA4FE}"/>
                </a:ext>
              </a:extLst>
            </p:cNvPr>
            <p:cNvSpPr txBox="1"/>
            <p:nvPr/>
          </p:nvSpPr>
          <p:spPr>
            <a:xfrm>
              <a:off x="3397589" y="3152872"/>
              <a:ext cx="594359" cy="307777"/>
            </a:xfrm>
            <a:prstGeom prst="rect">
              <a:avLst/>
            </a:prstGeom>
            <a:noFill/>
          </p:spPr>
          <p:txBody>
            <a:bodyPr wrap="square" rtlCol="0">
              <a:spAutoFit/>
            </a:bodyPr>
            <a:lstStyle/>
            <a:p>
              <a:r>
                <a:rPr lang="en-US"/>
                <a:t>60%</a:t>
              </a:r>
              <a:endParaRPr lang="en-AS"/>
            </a:p>
          </p:txBody>
        </p:sp>
        <p:sp>
          <p:nvSpPr>
            <p:cNvPr id="10" name="TextBox 9">
              <a:extLst>
                <a:ext uri="{FF2B5EF4-FFF2-40B4-BE49-F238E27FC236}">
                  <a16:creationId xmlns:a16="http://schemas.microsoft.com/office/drawing/2014/main" id="{3A316C52-6085-0A20-3CD2-FB8077DCB366}"/>
                </a:ext>
              </a:extLst>
            </p:cNvPr>
            <p:cNvSpPr txBox="1"/>
            <p:nvPr/>
          </p:nvSpPr>
          <p:spPr>
            <a:xfrm>
              <a:off x="5861022" y="3152872"/>
              <a:ext cx="594359" cy="307777"/>
            </a:xfrm>
            <a:prstGeom prst="rect">
              <a:avLst/>
            </a:prstGeom>
            <a:noFill/>
          </p:spPr>
          <p:txBody>
            <a:bodyPr wrap="square" rtlCol="0">
              <a:spAutoFit/>
            </a:bodyPr>
            <a:lstStyle/>
            <a:p>
              <a:r>
                <a:rPr lang="en-US"/>
                <a:t>20%</a:t>
              </a:r>
              <a:endParaRPr lang="en-AS"/>
            </a:p>
          </p:txBody>
        </p:sp>
        <p:sp>
          <p:nvSpPr>
            <p:cNvPr id="11" name="TextBox 10">
              <a:extLst>
                <a:ext uri="{FF2B5EF4-FFF2-40B4-BE49-F238E27FC236}">
                  <a16:creationId xmlns:a16="http://schemas.microsoft.com/office/drawing/2014/main" id="{1041E7DE-DB89-038C-7664-AF94294F006E}"/>
                </a:ext>
              </a:extLst>
            </p:cNvPr>
            <p:cNvSpPr txBox="1"/>
            <p:nvPr/>
          </p:nvSpPr>
          <p:spPr>
            <a:xfrm>
              <a:off x="7204629" y="3152872"/>
              <a:ext cx="594359" cy="307777"/>
            </a:xfrm>
            <a:prstGeom prst="rect">
              <a:avLst/>
            </a:prstGeom>
            <a:noFill/>
          </p:spPr>
          <p:txBody>
            <a:bodyPr wrap="square" rtlCol="0">
              <a:spAutoFit/>
            </a:bodyPr>
            <a:lstStyle/>
            <a:p>
              <a:r>
                <a:rPr lang="en-US"/>
                <a:t>20%</a:t>
              </a:r>
              <a:endParaRPr lang="en-AS"/>
            </a:p>
          </p:txBody>
        </p:sp>
      </p:grpSp>
      <p:sp>
        <p:nvSpPr>
          <p:cNvPr id="13" name="Google Shape;113;p3">
            <a:extLst>
              <a:ext uri="{FF2B5EF4-FFF2-40B4-BE49-F238E27FC236}">
                <a16:creationId xmlns:a16="http://schemas.microsoft.com/office/drawing/2014/main" id="{C3DA5568-5418-05A4-6DCE-EF20AC55E1B2}"/>
              </a:ext>
            </a:extLst>
          </p:cNvPr>
          <p:cNvSpPr txBox="1"/>
          <p:nvPr/>
        </p:nvSpPr>
        <p:spPr>
          <a:xfrm>
            <a:off x="714375" y="3208012"/>
            <a:ext cx="10763250" cy="503184"/>
          </a:xfrm>
          <a:prstGeom prst="rect">
            <a:avLst/>
          </a:prstGeom>
          <a:noFill/>
          <a:ln>
            <a:noFill/>
          </a:ln>
        </p:spPr>
        <p:txBody>
          <a:bodyPr spcFirstLastPara="1" wrap="square" lIns="91425" tIns="91425" rIns="91425" bIns="91425" anchor="t" anchorCtr="0">
            <a:spAutoFit/>
          </a:bodyPr>
          <a:lstStyle/>
          <a:p>
            <a:pPr marL="114300" algn="just">
              <a:lnSpc>
                <a:spcPct val="115000"/>
              </a:lnSpc>
              <a:buClr>
                <a:schemeClr val="dk1"/>
              </a:buClr>
              <a:buSzPts val="1800"/>
            </a:pPr>
            <a:r>
              <a:rPr lang="en-US" sz="1800" err="1"/>
              <a:t>Cấu</a:t>
            </a:r>
            <a:r>
              <a:rPr lang="en-US" sz="1800"/>
              <a:t> </a:t>
            </a:r>
            <a:r>
              <a:rPr lang="en-US" sz="1800" err="1"/>
              <a:t>trúc</a:t>
            </a:r>
            <a:r>
              <a:rPr lang="en-US" sz="1800"/>
              <a:t> </a:t>
            </a:r>
            <a:r>
              <a:rPr lang="en-US" sz="1800" err="1"/>
              <a:t>thư</a:t>
            </a:r>
            <a:r>
              <a:rPr lang="en-US" sz="1800"/>
              <a:t> </a:t>
            </a:r>
            <a:r>
              <a:rPr lang="en-US" sz="1800" err="1"/>
              <a:t>mục</a:t>
            </a:r>
            <a:r>
              <a:rPr lang="en-US" sz="1800"/>
              <a:t> dataset:</a:t>
            </a:r>
            <a:endParaRPr lang="vi-VN" sz="1800"/>
          </a:p>
        </p:txBody>
      </p:sp>
      <p:pic>
        <p:nvPicPr>
          <p:cNvPr id="14" name="Picture 13">
            <a:extLst>
              <a:ext uri="{FF2B5EF4-FFF2-40B4-BE49-F238E27FC236}">
                <a16:creationId xmlns:a16="http://schemas.microsoft.com/office/drawing/2014/main" id="{F21E2D2F-1117-813E-385C-BAC2A5FA91D3}"/>
              </a:ext>
            </a:extLst>
          </p:cNvPr>
          <p:cNvPicPr>
            <a:picLocks noChangeAspect="1"/>
          </p:cNvPicPr>
          <p:nvPr/>
        </p:nvPicPr>
        <p:blipFill>
          <a:blip r:embed="rId3"/>
          <a:stretch>
            <a:fillRect/>
          </a:stretch>
        </p:blipFill>
        <p:spPr>
          <a:xfrm>
            <a:off x="4562472" y="3350834"/>
            <a:ext cx="2994337" cy="2910644"/>
          </a:xfrm>
          <a:prstGeom prst="rect">
            <a:avLst/>
          </a:prstGeom>
        </p:spPr>
      </p:pic>
    </p:spTree>
    <p:extLst>
      <p:ext uri="{BB962C8B-B14F-4D97-AF65-F5344CB8AC3E}">
        <p14:creationId xmlns:p14="http://schemas.microsoft.com/office/powerpoint/2010/main" val="3867694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13</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13</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err="1">
                <a:solidFill>
                  <a:srgbClr val="0C0C0C"/>
                </a:solidFill>
              </a:rPr>
              <a:t>Hướng</a:t>
            </a:r>
            <a:r>
              <a:rPr lang="en-US" sz="3600" b="1">
                <a:solidFill>
                  <a:srgbClr val="0C0C0C"/>
                </a:solidFill>
              </a:rPr>
              <a:t> </a:t>
            </a:r>
            <a:r>
              <a:rPr lang="en-US" sz="3600" b="1" err="1">
                <a:solidFill>
                  <a:srgbClr val="0C0C0C"/>
                </a:solidFill>
              </a:rPr>
              <a:t>tiếp</a:t>
            </a:r>
            <a:r>
              <a:rPr lang="en-US" sz="3600" b="1">
                <a:solidFill>
                  <a:srgbClr val="0C0C0C"/>
                </a:solidFill>
              </a:rPr>
              <a:t> </a:t>
            </a:r>
            <a:r>
              <a:rPr lang="en-US" sz="3600" b="1" err="1">
                <a:solidFill>
                  <a:srgbClr val="0C0C0C"/>
                </a:solidFill>
              </a:rPr>
              <a:t>cận</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 name="Google Shape;113;p3">
            <a:extLst>
              <a:ext uri="{FF2B5EF4-FFF2-40B4-BE49-F238E27FC236}">
                <a16:creationId xmlns:a16="http://schemas.microsoft.com/office/drawing/2014/main" id="{4DE22C58-E28A-1CD6-4185-862AFB415007}"/>
              </a:ext>
            </a:extLst>
          </p:cNvPr>
          <p:cNvSpPr txBox="1"/>
          <p:nvPr/>
        </p:nvSpPr>
        <p:spPr>
          <a:xfrm>
            <a:off x="714375" y="1341361"/>
            <a:ext cx="8093576" cy="492412"/>
          </a:xfrm>
          <a:prstGeom prst="rect">
            <a:avLst/>
          </a:prstGeom>
          <a:noFill/>
          <a:ln>
            <a:noFill/>
          </a:ln>
        </p:spPr>
        <p:txBody>
          <a:bodyPr spcFirstLastPara="1" wrap="square" lIns="91425" tIns="91425" rIns="91425" bIns="91425" anchor="t" anchorCtr="0">
            <a:spAutoFit/>
          </a:bodyPr>
          <a:lstStyle/>
          <a:p>
            <a:pPr lvl="1" algn="just"/>
            <a:r>
              <a:rPr lang="en-US" sz="2000" b="1" err="1"/>
              <a:t>HUẤN</a:t>
            </a:r>
            <a:r>
              <a:rPr lang="en-US" sz="2000" b="1"/>
              <a:t> </a:t>
            </a:r>
            <a:r>
              <a:rPr lang="en-US" sz="2000" b="1" err="1"/>
              <a:t>LUYỆN</a:t>
            </a:r>
            <a:r>
              <a:rPr lang="en-US" sz="2000" b="1"/>
              <a:t> </a:t>
            </a:r>
            <a:r>
              <a:rPr lang="en-US" sz="2000" b="1" err="1"/>
              <a:t>MÔ</a:t>
            </a:r>
            <a:r>
              <a:rPr lang="en-US" sz="2000" b="1"/>
              <a:t> </a:t>
            </a:r>
            <a:r>
              <a:rPr lang="en-US" sz="2000" b="1" err="1"/>
              <a:t>HÌNH</a:t>
            </a:r>
            <a:endParaRPr lang="vi-VN" sz="2000" b="1"/>
          </a:p>
        </p:txBody>
      </p:sp>
      <p:sp>
        <p:nvSpPr>
          <p:cNvPr id="4" name="Google Shape;113;p3">
            <a:extLst>
              <a:ext uri="{FF2B5EF4-FFF2-40B4-BE49-F238E27FC236}">
                <a16:creationId xmlns:a16="http://schemas.microsoft.com/office/drawing/2014/main" id="{E8D4A2CC-A3A2-464F-6F81-37BF2DD548DF}"/>
              </a:ext>
            </a:extLst>
          </p:cNvPr>
          <p:cNvSpPr txBox="1"/>
          <p:nvPr/>
        </p:nvSpPr>
        <p:spPr>
          <a:xfrm>
            <a:off x="714375" y="1796524"/>
            <a:ext cx="10763250" cy="821733"/>
          </a:xfrm>
          <a:prstGeom prst="rect">
            <a:avLst/>
          </a:prstGeom>
          <a:noFill/>
          <a:ln>
            <a:noFill/>
          </a:ln>
        </p:spPr>
        <p:txBody>
          <a:bodyPr spcFirstLastPara="1" wrap="square" lIns="91425" tIns="91425" rIns="91425" bIns="91425" anchor="t" anchorCtr="0">
            <a:spAutoFit/>
          </a:bodyPr>
          <a:lstStyle/>
          <a:p>
            <a:pPr marL="114300" algn="just">
              <a:lnSpc>
                <a:spcPct val="115000"/>
              </a:lnSpc>
              <a:buClr>
                <a:schemeClr val="dk1"/>
              </a:buClr>
              <a:buSzPts val="1800"/>
            </a:pPr>
            <a:r>
              <a:rPr lang="en-US" sz="1800" err="1"/>
              <a:t>Nhóm</a:t>
            </a:r>
            <a:r>
              <a:rPr lang="en-US" sz="1800"/>
              <a:t> </a:t>
            </a:r>
            <a:r>
              <a:rPr lang="en-US" sz="1800" err="1"/>
              <a:t>thực</a:t>
            </a:r>
            <a:r>
              <a:rPr lang="en-US" sz="1800"/>
              <a:t> </a:t>
            </a:r>
            <a:r>
              <a:rPr lang="en-US" sz="1800" err="1"/>
              <a:t>hiện</a:t>
            </a:r>
            <a:r>
              <a:rPr lang="en-US" sz="1800"/>
              <a:t> train </a:t>
            </a:r>
            <a:r>
              <a:rPr lang="en-US" sz="1800" err="1"/>
              <a:t>trên</a:t>
            </a:r>
            <a:r>
              <a:rPr lang="en-US" sz="1800"/>
              <a:t> 3 </a:t>
            </a:r>
            <a:r>
              <a:rPr lang="en-US" sz="1800" err="1"/>
              <a:t>phiên</a:t>
            </a:r>
            <a:r>
              <a:rPr lang="en-US" sz="1800"/>
              <a:t> </a:t>
            </a:r>
            <a:r>
              <a:rPr lang="en-US" sz="1800" err="1"/>
              <a:t>bản</a:t>
            </a:r>
            <a:r>
              <a:rPr lang="en-US" sz="1800"/>
              <a:t> </a:t>
            </a:r>
            <a:r>
              <a:rPr lang="en-US" sz="1800" err="1"/>
              <a:t>Yolov5</a:t>
            </a:r>
            <a:r>
              <a:rPr lang="en-US" sz="1800"/>
              <a:t>, </a:t>
            </a:r>
            <a:r>
              <a:rPr lang="en-US" sz="1800" err="1"/>
              <a:t>Yolov7</a:t>
            </a:r>
            <a:r>
              <a:rPr lang="en-US" sz="1800"/>
              <a:t> </a:t>
            </a:r>
            <a:r>
              <a:rPr lang="en-US" sz="1800" err="1"/>
              <a:t>và</a:t>
            </a:r>
            <a:r>
              <a:rPr lang="en-US" sz="1800"/>
              <a:t> </a:t>
            </a:r>
            <a:r>
              <a:rPr lang="en-US" sz="1800" err="1"/>
              <a:t>Yolov8</a:t>
            </a:r>
            <a:r>
              <a:rPr lang="en-US" sz="1800"/>
              <a:t> </a:t>
            </a:r>
            <a:r>
              <a:rPr lang="en-US" sz="1800" err="1"/>
              <a:t>với</a:t>
            </a:r>
            <a:r>
              <a:rPr lang="en-US" sz="1800"/>
              <a:t> 3 </a:t>
            </a:r>
            <a:r>
              <a:rPr lang="en-US" sz="1800" err="1"/>
              <a:t>kích</a:t>
            </a:r>
            <a:r>
              <a:rPr lang="en-US" sz="1800"/>
              <a:t> </a:t>
            </a:r>
            <a:r>
              <a:rPr lang="en-US" sz="1800" err="1"/>
              <a:t>thước</a:t>
            </a:r>
            <a:r>
              <a:rPr lang="en-US" sz="1800"/>
              <a:t> </a:t>
            </a:r>
            <a:r>
              <a:rPr lang="en-US" sz="1800" err="1"/>
              <a:t>mô</a:t>
            </a:r>
            <a:r>
              <a:rPr lang="en-US" sz="1800"/>
              <a:t> </a:t>
            </a:r>
            <a:r>
              <a:rPr lang="en-US" sz="1800" err="1"/>
              <a:t>hình</a:t>
            </a:r>
            <a:r>
              <a:rPr lang="en-US" sz="1800"/>
              <a:t> </a:t>
            </a:r>
            <a:r>
              <a:rPr lang="en-US" sz="1800" err="1"/>
              <a:t>khác</a:t>
            </a:r>
            <a:r>
              <a:rPr lang="en-US" sz="1800"/>
              <a:t> </a:t>
            </a:r>
            <a:r>
              <a:rPr lang="en-US" sz="1800" err="1"/>
              <a:t>nhau</a:t>
            </a:r>
            <a:r>
              <a:rPr lang="en-US" sz="1800"/>
              <a:t> </a:t>
            </a:r>
            <a:r>
              <a:rPr lang="en-US" sz="1800" err="1"/>
              <a:t>là</a:t>
            </a:r>
            <a:r>
              <a:rPr lang="en-US" sz="1800"/>
              <a:t> nano, small, medium </a:t>
            </a:r>
            <a:r>
              <a:rPr lang="en-US" sz="1800" err="1"/>
              <a:t>và</a:t>
            </a:r>
            <a:r>
              <a:rPr lang="en-US" sz="1800"/>
              <a:t> so </a:t>
            </a:r>
            <a:r>
              <a:rPr lang="en-US" sz="1800" err="1"/>
              <a:t>sánh</a:t>
            </a:r>
            <a:r>
              <a:rPr lang="en-US" sz="1800"/>
              <a:t> </a:t>
            </a:r>
            <a:r>
              <a:rPr lang="en-US" sz="1800" err="1"/>
              <a:t>kết</a:t>
            </a:r>
            <a:r>
              <a:rPr lang="en-US" sz="1800"/>
              <a:t> </a:t>
            </a:r>
            <a:r>
              <a:rPr lang="en-US" sz="1800" err="1"/>
              <a:t>quả</a:t>
            </a:r>
            <a:r>
              <a:rPr lang="en-US" sz="1800"/>
              <a:t> </a:t>
            </a:r>
            <a:r>
              <a:rPr lang="en-US" sz="1800" err="1"/>
              <a:t>giữa</a:t>
            </a:r>
            <a:r>
              <a:rPr lang="en-US" sz="1800"/>
              <a:t> </a:t>
            </a:r>
            <a:r>
              <a:rPr lang="en-US" sz="1800" err="1"/>
              <a:t>các</a:t>
            </a:r>
            <a:r>
              <a:rPr lang="en-US" sz="1800"/>
              <a:t> </a:t>
            </a:r>
            <a:r>
              <a:rPr lang="en-US" sz="1800" err="1"/>
              <a:t>mô</a:t>
            </a:r>
            <a:r>
              <a:rPr lang="en-US" sz="1800"/>
              <a:t> </a:t>
            </a:r>
            <a:r>
              <a:rPr lang="en-US" sz="1800" err="1"/>
              <a:t>hình</a:t>
            </a:r>
            <a:r>
              <a:rPr lang="en-US" sz="1800"/>
              <a:t> train </a:t>
            </a:r>
            <a:r>
              <a:rPr lang="en-US" sz="1800" err="1"/>
              <a:t>được</a:t>
            </a:r>
            <a:r>
              <a:rPr lang="en-US" sz="1800"/>
              <a:t>.</a:t>
            </a:r>
            <a:endParaRPr lang="vi-VN" sz="1800"/>
          </a:p>
        </p:txBody>
      </p:sp>
      <p:sp>
        <p:nvSpPr>
          <p:cNvPr id="6" name="Google Shape;113;p3">
            <a:extLst>
              <a:ext uri="{FF2B5EF4-FFF2-40B4-BE49-F238E27FC236}">
                <a16:creationId xmlns:a16="http://schemas.microsoft.com/office/drawing/2014/main" id="{015A0F33-2728-CFEF-64E0-AE4A25086F66}"/>
              </a:ext>
            </a:extLst>
          </p:cNvPr>
          <p:cNvSpPr txBox="1"/>
          <p:nvPr/>
        </p:nvSpPr>
        <p:spPr>
          <a:xfrm>
            <a:off x="714375" y="2664673"/>
            <a:ext cx="10763250" cy="503184"/>
          </a:xfrm>
          <a:prstGeom prst="rect">
            <a:avLst/>
          </a:prstGeom>
          <a:noFill/>
          <a:ln>
            <a:noFill/>
          </a:ln>
        </p:spPr>
        <p:txBody>
          <a:bodyPr spcFirstLastPara="1" wrap="square" lIns="91425" tIns="91425" rIns="91425" bIns="91425" anchor="t" anchorCtr="0">
            <a:spAutoFit/>
          </a:bodyPr>
          <a:lstStyle/>
          <a:p>
            <a:pPr marL="114300" algn="just">
              <a:lnSpc>
                <a:spcPct val="115000"/>
              </a:lnSpc>
              <a:buClr>
                <a:schemeClr val="dk1"/>
              </a:buClr>
              <a:buSzPts val="1800"/>
            </a:pPr>
            <a:r>
              <a:rPr lang="en-US" sz="1800"/>
              <a:t>Metrics: Precision, Recall, </a:t>
            </a:r>
            <a:r>
              <a:rPr lang="en-US" sz="1800" err="1"/>
              <a:t>mAP50</a:t>
            </a:r>
            <a:r>
              <a:rPr lang="en-US" sz="1800"/>
              <a:t>, </a:t>
            </a:r>
            <a:r>
              <a:rPr lang="en-US" sz="1800" err="1"/>
              <a:t>mAP50</a:t>
            </a:r>
            <a:r>
              <a:rPr lang="en-US" sz="1800"/>
              <a:t>-95</a:t>
            </a:r>
            <a:endParaRPr lang="vi-VN" sz="1800"/>
          </a:p>
        </p:txBody>
      </p:sp>
    </p:spTree>
    <p:extLst>
      <p:ext uri="{BB962C8B-B14F-4D97-AF65-F5344CB8AC3E}">
        <p14:creationId xmlns:p14="http://schemas.microsoft.com/office/powerpoint/2010/main" val="254542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14</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14</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err="1">
                <a:solidFill>
                  <a:srgbClr val="0C0C0C"/>
                </a:solidFill>
                <a:latin typeface="Arial"/>
                <a:ea typeface="Arial"/>
                <a:cs typeface="Arial"/>
                <a:sym typeface="Arial"/>
              </a:rPr>
              <a:t>Kết</a:t>
            </a:r>
            <a:r>
              <a:rPr lang="en-US" sz="3600" b="1" i="0" u="none" strike="noStrike" cap="none">
                <a:solidFill>
                  <a:srgbClr val="0C0C0C"/>
                </a:solidFill>
                <a:latin typeface="Arial"/>
                <a:ea typeface="Arial"/>
                <a:cs typeface="Arial"/>
                <a:sym typeface="Arial"/>
              </a:rPr>
              <a:t> </a:t>
            </a:r>
            <a:r>
              <a:rPr lang="en-US" sz="3600" b="1" i="0" u="none" strike="noStrike" cap="none" err="1">
                <a:solidFill>
                  <a:srgbClr val="0C0C0C"/>
                </a:solidFill>
                <a:latin typeface="Arial"/>
                <a:ea typeface="Arial"/>
                <a:cs typeface="Arial"/>
                <a:sym typeface="Arial"/>
              </a:rPr>
              <a:t>qu</a:t>
            </a:r>
            <a:r>
              <a:rPr lang="en-US" sz="3600" b="1" err="1">
                <a:solidFill>
                  <a:srgbClr val="0C0C0C"/>
                </a:solidFill>
              </a:rPr>
              <a:t>ả</a:t>
            </a:r>
            <a:r>
              <a:rPr lang="en-US" sz="3600" b="1">
                <a:solidFill>
                  <a:srgbClr val="0C0C0C"/>
                </a:solidFill>
              </a:rPr>
              <a:t> </a:t>
            </a:r>
            <a:r>
              <a:rPr lang="en-US" sz="3600" b="1" err="1">
                <a:solidFill>
                  <a:srgbClr val="0C0C0C"/>
                </a:solidFill>
              </a:rPr>
              <a:t>đạt</a:t>
            </a:r>
            <a:r>
              <a:rPr lang="en-US" sz="3600" b="1">
                <a:solidFill>
                  <a:srgbClr val="0C0C0C"/>
                </a:solidFill>
              </a:rPr>
              <a:t> </a:t>
            </a:r>
            <a:r>
              <a:rPr lang="en-US" sz="3600" b="1" err="1">
                <a:solidFill>
                  <a:srgbClr val="0C0C0C"/>
                </a:solidFill>
              </a:rPr>
              <a:t>được</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aphicFrame>
        <p:nvGraphicFramePr>
          <p:cNvPr id="2" name="Bảng 1">
            <a:extLst>
              <a:ext uri="{FF2B5EF4-FFF2-40B4-BE49-F238E27FC236}">
                <a16:creationId xmlns:a16="http://schemas.microsoft.com/office/drawing/2014/main" id="{0FF3B3F9-B4D4-06DF-4829-ED69872EE460}"/>
              </a:ext>
            </a:extLst>
          </p:cNvPr>
          <p:cNvGraphicFramePr>
            <a:graphicFrameLocks noGrp="1"/>
          </p:cNvGraphicFramePr>
          <p:nvPr>
            <p:extLst>
              <p:ext uri="{D42A27DB-BD31-4B8C-83A1-F6EECF244321}">
                <p14:modId xmlns:p14="http://schemas.microsoft.com/office/powerpoint/2010/main" val="106268264"/>
              </p:ext>
            </p:extLst>
          </p:nvPr>
        </p:nvGraphicFramePr>
        <p:xfrm>
          <a:off x="951782" y="2626402"/>
          <a:ext cx="10627746" cy="2558065"/>
        </p:xfrm>
        <a:graphic>
          <a:graphicData uri="http://schemas.openxmlformats.org/drawingml/2006/table">
            <a:tbl>
              <a:tblPr>
                <a:tableStyleId>{0E3FDE45-AF77-4B5C-9715-49D594BDF05E}</a:tableStyleId>
              </a:tblPr>
              <a:tblGrid>
                <a:gridCol w="1771291">
                  <a:extLst>
                    <a:ext uri="{9D8B030D-6E8A-4147-A177-3AD203B41FA5}">
                      <a16:colId xmlns:a16="http://schemas.microsoft.com/office/drawing/2014/main" val="2399104188"/>
                    </a:ext>
                  </a:extLst>
                </a:gridCol>
                <a:gridCol w="1771291">
                  <a:extLst>
                    <a:ext uri="{9D8B030D-6E8A-4147-A177-3AD203B41FA5}">
                      <a16:colId xmlns:a16="http://schemas.microsoft.com/office/drawing/2014/main" val="844606773"/>
                    </a:ext>
                  </a:extLst>
                </a:gridCol>
                <a:gridCol w="1771291">
                  <a:extLst>
                    <a:ext uri="{9D8B030D-6E8A-4147-A177-3AD203B41FA5}">
                      <a16:colId xmlns:a16="http://schemas.microsoft.com/office/drawing/2014/main" val="1827031197"/>
                    </a:ext>
                  </a:extLst>
                </a:gridCol>
                <a:gridCol w="1771291">
                  <a:extLst>
                    <a:ext uri="{9D8B030D-6E8A-4147-A177-3AD203B41FA5}">
                      <a16:colId xmlns:a16="http://schemas.microsoft.com/office/drawing/2014/main" val="2424751542"/>
                    </a:ext>
                  </a:extLst>
                </a:gridCol>
                <a:gridCol w="1771291">
                  <a:extLst>
                    <a:ext uri="{9D8B030D-6E8A-4147-A177-3AD203B41FA5}">
                      <a16:colId xmlns:a16="http://schemas.microsoft.com/office/drawing/2014/main" val="934377486"/>
                    </a:ext>
                  </a:extLst>
                </a:gridCol>
                <a:gridCol w="1771291">
                  <a:extLst>
                    <a:ext uri="{9D8B030D-6E8A-4147-A177-3AD203B41FA5}">
                      <a16:colId xmlns:a16="http://schemas.microsoft.com/office/drawing/2014/main" val="600116259"/>
                    </a:ext>
                  </a:extLst>
                </a:gridCol>
              </a:tblGrid>
              <a:tr h="494030">
                <a:tc>
                  <a:txBody>
                    <a:bodyPr/>
                    <a:lstStyle/>
                    <a:p>
                      <a:pPr algn="r" fontAlgn="ctr"/>
                      <a:r>
                        <a:rPr lang="en-US" sz="1600" b="1" u="none" strike="noStrike">
                          <a:effectLst/>
                        </a:rPr>
                        <a:t>name</a:t>
                      </a:r>
                      <a:endParaRPr lang="en-US" sz="1600" b="1" i="0" u="none" strike="noStrike">
                        <a:solidFill>
                          <a:srgbClr val="212121"/>
                        </a:solidFill>
                        <a:effectLst/>
                        <a:latin typeface="Roboto" panose="02000000000000000000" pitchFamily="2"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ctr"/>
                      <a:r>
                        <a:rPr lang="en-US" sz="1600" u="none" strike="noStrike">
                          <a:effectLst/>
                        </a:rPr>
                        <a:t>metrics/precision(B)</a:t>
                      </a:r>
                      <a:endParaRPr lang="en-US" sz="1600" b="1" i="0" u="none" strike="noStrike">
                        <a:solidFill>
                          <a:srgbClr val="212121"/>
                        </a:solidFill>
                        <a:effectLst/>
                        <a:latin typeface="Roboto" panose="02000000000000000000" pitchFamily="2"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ctr"/>
                      <a:r>
                        <a:rPr lang="en-US" sz="1600" u="none" strike="noStrike">
                          <a:effectLst/>
                        </a:rPr>
                        <a:t>metrics/recall(B)</a:t>
                      </a:r>
                      <a:endParaRPr lang="en-US" sz="1600" b="1" i="0" u="none" strike="noStrike">
                        <a:solidFill>
                          <a:srgbClr val="212121"/>
                        </a:solidFill>
                        <a:effectLst/>
                        <a:latin typeface="Roboto" panose="02000000000000000000" pitchFamily="2"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ctr"/>
                      <a:r>
                        <a:rPr lang="en-US" sz="1600" u="none" strike="noStrike">
                          <a:effectLst/>
                        </a:rPr>
                        <a:t>metrics/mAP50(B)</a:t>
                      </a:r>
                      <a:endParaRPr lang="en-US" sz="1600" b="1" i="0" u="none" strike="noStrike">
                        <a:solidFill>
                          <a:srgbClr val="212121"/>
                        </a:solidFill>
                        <a:effectLst/>
                        <a:latin typeface="Roboto" panose="02000000000000000000" pitchFamily="2"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ctr"/>
                      <a:r>
                        <a:rPr lang="en-US" sz="1600" u="none" strike="noStrike">
                          <a:effectLst/>
                        </a:rPr>
                        <a:t>metrics/mAP50-95(B)</a:t>
                      </a:r>
                      <a:endParaRPr lang="en-US" sz="1600" b="1" i="0" u="none" strike="noStrike">
                        <a:solidFill>
                          <a:srgbClr val="212121"/>
                        </a:solidFill>
                        <a:effectLst/>
                        <a:latin typeface="Roboto" panose="02000000000000000000" pitchFamily="2"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r" fontAlgn="ctr"/>
                      <a:r>
                        <a:rPr lang="en-US" sz="1600" b="1" i="0" u="none" strike="noStrike">
                          <a:solidFill>
                            <a:srgbClr val="212121"/>
                          </a:solidFill>
                          <a:effectLst/>
                          <a:latin typeface="Roboto" panose="02000000000000000000" pitchFamily="2" charset="0"/>
                        </a:rPr>
                        <a:t>Param (M)</a:t>
                      </a: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071901"/>
                  </a:ext>
                </a:extLst>
              </a:tr>
              <a:tr h="256897">
                <a:tc>
                  <a:txBody>
                    <a:bodyPr/>
                    <a:lstStyle/>
                    <a:p>
                      <a:pPr algn="r" fontAlgn="ctr"/>
                      <a:r>
                        <a:rPr lang="en-US" sz="1600" b="1" u="none" strike="noStrike">
                          <a:effectLst/>
                        </a:rPr>
                        <a:t>v7x50</a:t>
                      </a:r>
                      <a:endParaRPr lang="en-US" sz="1600" b="1" i="0" u="none" strike="noStrike">
                        <a:solidFill>
                          <a:srgbClr val="212121"/>
                        </a:solidFill>
                        <a:effectLst/>
                        <a:latin typeface="Roboto" panose="02000000000000000000" pitchFamily="2"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ctr"/>
                      <a:r>
                        <a:rPr lang="en-US" sz="1600" u="none" strike="noStrike">
                          <a:effectLst/>
                        </a:rPr>
                        <a:t>0,83</a:t>
                      </a:r>
                      <a:endParaRPr lang="en-US" sz="1600" b="0" i="0" u="none" strike="noStrike">
                        <a:solidFill>
                          <a:srgbClr val="000000"/>
                        </a:solidFill>
                        <a:effectLst/>
                        <a:latin typeface="Roboto" panose="02000000000000000000" pitchFamily="2"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r" fontAlgn="b"/>
                      <a:r>
                        <a:rPr lang="en-US" sz="1600" u="none" strike="noStrike">
                          <a:effectLst/>
                        </a:rPr>
                        <a:t>0,85</a:t>
                      </a:r>
                      <a:endParaRPr lang="en-US" sz="1600" b="0" i="0" u="none" strike="noStrike">
                        <a:solidFill>
                          <a:srgbClr val="000000"/>
                        </a:solidFill>
                        <a:effectLst/>
                        <a:latin typeface="Roboto" panose="02000000000000000000" pitchFamily="2"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r" fontAlgn="b"/>
                      <a:r>
                        <a:rPr lang="en-US" sz="1600" u="none" strike="noStrike">
                          <a:effectLst/>
                        </a:rPr>
                        <a:t>0,90</a:t>
                      </a:r>
                      <a:endParaRPr lang="en-US" sz="1600" b="0" i="0" u="none" strike="noStrike">
                        <a:solidFill>
                          <a:srgbClr val="000000"/>
                        </a:solidFill>
                        <a:effectLst/>
                        <a:latin typeface="Roboto" panose="02000000000000000000" pitchFamily="2"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r" fontAlgn="b"/>
                      <a:r>
                        <a:rPr lang="en-US" sz="1600" u="none" strike="noStrike">
                          <a:effectLst/>
                        </a:rPr>
                        <a:t>0,68</a:t>
                      </a:r>
                      <a:endParaRPr lang="en-US" sz="1600" b="0" i="0" u="none" strike="noStrike">
                        <a:solidFill>
                          <a:srgbClr val="000000"/>
                        </a:solidFill>
                        <a:effectLst/>
                        <a:latin typeface="Roboto" panose="02000000000000000000" pitchFamily="2"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r" fontAlgn="b"/>
                      <a:r>
                        <a:rPr lang="en-US" sz="1600" b="0" i="0" u="none" strike="noStrike">
                          <a:solidFill>
                            <a:srgbClr val="000000"/>
                          </a:solidFill>
                          <a:effectLst/>
                          <a:latin typeface="Roboto" panose="02000000000000000000" pitchFamily="2" charset="0"/>
                        </a:rPr>
                        <a:t>71,3</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23216571"/>
                  </a:ext>
                </a:extLst>
              </a:tr>
              <a:tr h="256897">
                <a:tc>
                  <a:txBody>
                    <a:bodyPr/>
                    <a:lstStyle/>
                    <a:p>
                      <a:pPr algn="r" fontAlgn="ctr"/>
                      <a:r>
                        <a:rPr lang="en-US" sz="1600" b="1" u="none" strike="noStrike">
                          <a:effectLst/>
                        </a:rPr>
                        <a:t>v5n50</a:t>
                      </a:r>
                      <a:endParaRPr lang="en-US" sz="1600" b="1"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0,89</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0,91</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0,94</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0,75</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b="0" i="0" u="none" strike="noStrike">
                          <a:solidFill>
                            <a:srgbClr val="212121"/>
                          </a:solidFill>
                          <a:effectLst/>
                          <a:latin typeface="Roboto" panose="02000000000000000000" pitchFamily="2" charset="0"/>
                        </a:rPr>
                        <a:t>1,9</a:t>
                      </a:r>
                    </a:p>
                  </a:txBody>
                  <a:tcPr marL="6350" marR="6350" marT="6350" marB="0" anchor="ctr"/>
                </a:tc>
                <a:extLst>
                  <a:ext uri="{0D108BD9-81ED-4DB2-BD59-A6C34878D82A}">
                    <a16:rowId xmlns:a16="http://schemas.microsoft.com/office/drawing/2014/main" val="3606638376"/>
                  </a:ext>
                </a:extLst>
              </a:tr>
              <a:tr h="256897">
                <a:tc>
                  <a:txBody>
                    <a:bodyPr/>
                    <a:lstStyle/>
                    <a:p>
                      <a:pPr algn="r" fontAlgn="ctr"/>
                      <a:r>
                        <a:rPr lang="en-US" sz="1600" b="1" u="none" strike="noStrike">
                          <a:effectLst/>
                        </a:rPr>
                        <a:t>v5s50</a:t>
                      </a:r>
                      <a:endParaRPr lang="en-US" sz="1600" b="1"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0,91</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0,92</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0,95</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0,78</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b="0" i="0" u="none" strike="noStrike">
                          <a:solidFill>
                            <a:srgbClr val="212121"/>
                          </a:solidFill>
                          <a:effectLst/>
                          <a:latin typeface="Roboto" panose="02000000000000000000" pitchFamily="2" charset="0"/>
                        </a:rPr>
                        <a:t>7,2</a:t>
                      </a:r>
                    </a:p>
                  </a:txBody>
                  <a:tcPr marL="6350" marR="6350" marT="6350" marB="0" anchor="ctr"/>
                </a:tc>
                <a:extLst>
                  <a:ext uri="{0D108BD9-81ED-4DB2-BD59-A6C34878D82A}">
                    <a16:rowId xmlns:a16="http://schemas.microsoft.com/office/drawing/2014/main" val="1976268793"/>
                  </a:ext>
                </a:extLst>
              </a:tr>
              <a:tr h="256897">
                <a:tc>
                  <a:txBody>
                    <a:bodyPr/>
                    <a:lstStyle/>
                    <a:p>
                      <a:pPr algn="r" fontAlgn="ctr"/>
                      <a:r>
                        <a:rPr lang="en-US" sz="1600" b="1" u="none" strike="noStrike">
                          <a:effectLst/>
                        </a:rPr>
                        <a:t>v7_50</a:t>
                      </a:r>
                      <a:endParaRPr lang="en-US" sz="1600" b="1"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0,94</a:t>
                      </a:r>
                      <a:endParaRPr lang="en-US" sz="1600" b="0" i="0" u="none" strike="noStrike">
                        <a:solidFill>
                          <a:srgbClr val="000000"/>
                        </a:solidFill>
                        <a:effectLst/>
                        <a:latin typeface="Roboto" panose="02000000000000000000" pitchFamily="2" charset="0"/>
                      </a:endParaRPr>
                    </a:p>
                  </a:txBody>
                  <a:tcPr marL="6350" marR="6350" marT="6350" marB="0" anchor="ctr"/>
                </a:tc>
                <a:tc>
                  <a:txBody>
                    <a:bodyPr/>
                    <a:lstStyle/>
                    <a:p>
                      <a:pPr algn="r" fontAlgn="b"/>
                      <a:r>
                        <a:rPr lang="en-US" sz="1600" u="none" strike="noStrike">
                          <a:effectLst/>
                        </a:rPr>
                        <a:t>0,90</a:t>
                      </a:r>
                      <a:endParaRPr lang="en-US" sz="1600" b="0" i="0" u="none" strike="noStrike">
                        <a:solidFill>
                          <a:srgbClr val="000000"/>
                        </a:solidFill>
                        <a:effectLst/>
                        <a:latin typeface="Roboto" panose="02000000000000000000" pitchFamily="2" charset="0"/>
                      </a:endParaRPr>
                    </a:p>
                  </a:txBody>
                  <a:tcPr marL="6350" marR="6350" marT="6350" marB="0" anchor="b"/>
                </a:tc>
                <a:tc>
                  <a:txBody>
                    <a:bodyPr/>
                    <a:lstStyle/>
                    <a:p>
                      <a:pPr algn="r" fontAlgn="b"/>
                      <a:r>
                        <a:rPr lang="en-US" sz="1600" u="none" strike="noStrike">
                          <a:effectLst/>
                        </a:rPr>
                        <a:t>0,96</a:t>
                      </a:r>
                      <a:endParaRPr lang="en-US" sz="1600" b="0" i="0" u="none" strike="noStrike">
                        <a:solidFill>
                          <a:srgbClr val="000000"/>
                        </a:solidFill>
                        <a:effectLst/>
                        <a:latin typeface="Roboto" panose="02000000000000000000" pitchFamily="2" charset="0"/>
                      </a:endParaRPr>
                    </a:p>
                  </a:txBody>
                  <a:tcPr marL="6350" marR="6350" marT="6350" marB="0" anchor="b"/>
                </a:tc>
                <a:tc>
                  <a:txBody>
                    <a:bodyPr/>
                    <a:lstStyle/>
                    <a:p>
                      <a:pPr algn="r" fontAlgn="b"/>
                      <a:r>
                        <a:rPr lang="en-US" sz="1600" u="none" strike="noStrike">
                          <a:effectLst/>
                        </a:rPr>
                        <a:t>0,79</a:t>
                      </a:r>
                      <a:endParaRPr lang="en-US" sz="1600" b="0" i="0" u="none" strike="noStrike">
                        <a:solidFill>
                          <a:srgbClr val="000000"/>
                        </a:solidFill>
                        <a:effectLst/>
                        <a:latin typeface="Roboto" panose="02000000000000000000" pitchFamily="2" charset="0"/>
                      </a:endParaRPr>
                    </a:p>
                  </a:txBody>
                  <a:tcPr marL="6350" marR="6350" marT="6350" marB="0" anchor="b"/>
                </a:tc>
                <a:tc>
                  <a:txBody>
                    <a:bodyPr/>
                    <a:lstStyle/>
                    <a:p>
                      <a:pPr algn="r" fontAlgn="b"/>
                      <a:r>
                        <a:rPr lang="en-US" sz="1600" b="0" i="0" u="none" strike="noStrike">
                          <a:solidFill>
                            <a:srgbClr val="000000"/>
                          </a:solidFill>
                          <a:effectLst/>
                          <a:latin typeface="Roboto" panose="02000000000000000000" pitchFamily="2" charset="0"/>
                        </a:rPr>
                        <a:t>36,9</a:t>
                      </a:r>
                    </a:p>
                  </a:txBody>
                  <a:tcPr marL="6350" marR="6350" marT="6350" marB="0" anchor="b"/>
                </a:tc>
                <a:extLst>
                  <a:ext uri="{0D108BD9-81ED-4DB2-BD59-A6C34878D82A}">
                    <a16:rowId xmlns:a16="http://schemas.microsoft.com/office/drawing/2014/main" val="1362970247"/>
                  </a:ext>
                </a:extLst>
              </a:tr>
              <a:tr h="256897">
                <a:tc>
                  <a:txBody>
                    <a:bodyPr/>
                    <a:lstStyle/>
                    <a:p>
                      <a:pPr algn="r" fontAlgn="ctr"/>
                      <a:r>
                        <a:rPr lang="en-US" sz="1600" b="1" u="none" strike="noStrike">
                          <a:effectLst/>
                        </a:rPr>
                        <a:t>v8n50</a:t>
                      </a:r>
                      <a:endParaRPr lang="en-US" sz="1600" b="1"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0,93</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0,90</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0,95</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0,80</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b="0" i="0" u="none" strike="noStrike">
                          <a:solidFill>
                            <a:srgbClr val="212121"/>
                          </a:solidFill>
                          <a:effectLst/>
                          <a:latin typeface="Roboto" panose="02000000000000000000" pitchFamily="2" charset="0"/>
                        </a:rPr>
                        <a:t>3,2</a:t>
                      </a:r>
                    </a:p>
                  </a:txBody>
                  <a:tcPr marL="6350" marR="6350" marT="6350" marB="0" anchor="ctr"/>
                </a:tc>
                <a:extLst>
                  <a:ext uri="{0D108BD9-81ED-4DB2-BD59-A6C34878D82A}">
                    <a16:rowId xmlns:a16="http://schemas.microsoft.com/office/drawing/2014/main" val="2820814076"/>
                  </a:ext>
                </a:extLst>
              </a:tr>
              <a:tr h="256897">
                <a:tc>
                  <a:txBody>
                    <a:bodyPr/>
                    <a:lstStyle/>
                    <a:p>
                      <a:pPr algn="r" fontAlgn="ctr"/>
                      <a:r>
                        <a:rPr lang="en-US" sz="1600" b="1" u="none" strike="noStrike">
                          <a:effectLst/>
                        </a:rPr>
                        <a:t>v5m50</a:t>
                      </a:r>
                      <a:endParaRPr lang="en-US" sz="1600" b="1"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0,93</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0,91</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0,96</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0,81</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b="0" i="0" u="none" strike="noStrike">
                          <a:solidFill>
                            <a:srgbClr val="212121"/>
                          </a:solidFill>
                          <a:effectLst/>
                          <a:latin typeface="Roboto" panose="02000000000000000000" pitchFamily="2" charset="0"/>
                        </a:rPr>
                        <a:t>21,2</a:t>
                      </a:r>
                    </a:p>
                  </a:txBody>
                  <a:tcPr marL="6350" marR="6350" marT="6350" marB="0" anchor="ctr"/>
                </a:tc>
                <a:extLst>
                  <a:ext uri="{0D108BD9-81ED-4DB2-BD59-A6C34878D82A}">
                    <a16:rowId xmlns:a16="http://schemas.microsoft.com/office/drawing/2014/main" val="3715500481"/>
                  </a:ext>
                </a:extLst>
              </a:tr>
              <a:tr h="256897">
                <a:tc>
                  <a:txBody>
                    <a:bodyPr/>
                    <a:lstStyle/>
                    <a:p>
                      <a:pPr algn="r" fontAlgn="ctr"/>
                      <a:r>
                        <a:rPr lang="en-US" sz="1600" b="1" u="none" strike="noStrike">
                          <a:effectLst/>
                        </a:rPr>
                        <a:t>v8s50</a:t>
                      </a:r>
                      <a:endParaRPr lang="en-US" sz="1600" b="1"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0,92</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0,92</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0,96</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0,82</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b="0" i="0" u="none" strike="noStrike">
                          <a:solidFill>
                            <a:srgbClr val="212121"/>
                          </a:solidFill>
                          <a:effectLst/>
                          <a:latin typeface="Roboto" panose="02000000000000000000" pitchFamily="2" charset="0"/>
                        </a:rPr>
                        <a:t>11,2</a:t>
                      </a:r>
                    </a:p>
                  </a:txBody>
                  <a:tcPr marL="6350" marR="6350" marT="6350" marB="0" anchor="ctr"/>
                </a:tc>
                <a:extLst>
                  <a:ext uri="{0D108BD9-81ED-4DB2-BD59-A6C34878D82A}">
                    <a16:rowId xmlns:a16="http://schemas.microsoft.com/office/drawing/2014/main" val="2092393588"/>
                  </a:ext>
                </a:extLst>
              </a:tr>
              <a:tr h="265756">
                <a:tc>
                  <a:txBody>
                    <a:bodyPr/>
                    <a:lstStyle/>
                    <a:p>
                      <a:pPr algn="r" fontAlgn="ctr"/>
                      <a:r>
                        <a:rPr lang="en-US" sz="1600" b="1" u="none" strike="noStrike">
                          <a:effectLst/>
                        </a:rPr>
                        <a:t>v8m50</a:t>
                      </a:r>
                      <a:endParaRPr lang="en-US" sz="1600" b="1"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0,93</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0,93</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0,96</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u="none" strike="noStrike">
                          <a:effectLst/>
                        </a:rPr>
                        <a:t>0,82</a:t>
                      </a:r>
                      <a:endParaRPr lang="en-US" sz="1600" b="0" i="0" u="none" strike="noStrike">
                        <a:solidFill>
                          <a:srgbClr val="212121"/>
                        </a:solidFill>
                        <a:effectLst/>
                        <a:latin typeface="Roboto" panose="02000000000000000000" pitchFamily="2" charset="0"/>
                      </a:endParaRPr>
                    </a:p>
                  </a:txBody>
                  <a:tcPr marL="6350" marR="6350" marT="6350" marB="0" anchor="ctr"/>
                </a:tc>
                <a:tc>
                  <a:txBody>
                    <a:bodyPr/>
                    <a:lstStyle/>
                    <a:p>
                      <a:pPr algn="r" fontAlgn="ctr"/>
                      <a:r>
                        <a:rPr lang="en-US" sz="1600" b="0" i="0" u="none" strike="noStrike">
                          <a:solidFill>
                            <a:srgbClr val="212121"/>
                          </a:solidFill>
                          <a:effectLst/>
                          <a:latin typeface="Roboto" panose="02000000000000000000" pitchFamily="2" charset="0"/>
                        </a:rPr>
                        <a:t>25,9</a:t>
                      </a:r>
                    </a:p>
                  </a:txBody>
                  <a:tcPr marL="6350" marR="6350" marT="6350" marB="0" anchor="ctr"/>
                </a:tc>
                <a:extLst>
                  <a:ext uri="{0D108BD9-81ED-4DB2-BD59-A6C34878D82A}">
                    <a16:rowId xmlns:a16="http://schemas.microsoft.com/office/drawing/2014/main" val="223727105"/>
                  </a:ext>
                </a:extLst>
              </a:tr>
            </a:tbl>
          </a:graphicData>
        </a:graphic>
      </p:graphicFrame>
      <p:sp>
        <p:nvSpPr>
          <p:cNvPr id="15" name="Google Shape;113;p3">
            <a:extLst>
              <a:ext uri="{FF2B5EF4-FFF2-40B4-BE49-F238E27FC236}">
                <a16:creationId xmlns:a16="http://schemas.microsoft.com/office/drawing/2014/main" id="{E103E3AE-243E-C530-7767-425D88C05F07}"/>
              </a:ext>
            </a:extLst>
          </p:cNvPr>
          <p:cNvSpPr txBox="1"/>
          <p:nvPr/>
        </p:nvSpPr>
        <p:spPr>
          <a:xfrm>
            <a:off x="612473" y="1522929"/>
            <a:ext cx="10967054" cy="821733"/>
          </a:xfrm>
          <a:prstGeom prst="rect">
            <a:avLst/>
          </a:prstGeom>
          <a:noFill/>
          <a:ln>
            <a:noFill/>
          </a:ln>
        </p:spPr>
        <p:txBody>
          <a:bodyPr spcFirstLastPara="1" wrap="square" lIns="91425" tIns="91425" rIns="91425" bIns="91425" anchor="t" anchorCtr="0">
            <a:spAutoFit/>
          </a:bodyPr>
          <a:lstStyle/>
          <a:p>
            <a:pPr marL="457200" indent="-342900" algn="just">
              <a:lnSpc>
                <a:spcPct val="115000"/>
              </a:lnSpc>
              <a:buClr>
                <a:schemeClr val="dk1"/>
              </a:buClr>
              <a:buSzPts val="1800"/>
              <a:buFont typeface="Arial"/>
              <a:buChar char="●"/>
            </a:pPr>
            <a:r>
              <a:rPr lang="en-US" sz="1800" err="1"/>
              <a:t>Để</a:t>
            </a:r>
            <a:r>
              <a:rPr lang="en-US" sz="1800"/>
              <a:t> </a:t>
            </a:r>
            <a:r>
              <a:rPr lang="en-US" sz="1800" err="1"/>
              <a:t>có</a:t>
            </a:r>
            <a:r>
              <a:rPr lang="en-US" sz="1800"/>
              <a:t> </a:t>
            </a:r>
            <a:r>
              <a:rPr lang="en-US" sz="1800" err="1"/>
              <a:t>được</a:t>
            </a:r>
            <a:r>
              <a:rPr lang="en-US" sz="1800"/>
              <a:t> model </a:t>
            </a:r>
            <a:r>
              <a:rPr lang="en-US" sz="1800" err="1"/>
              <a:t>tốt</a:t>
            </a:r>
            <a:r>
              <a:rPr lang="en-US" sz="1800"/>
              <a:t> </a:t>
            </a:r>
            <a:r>
              <a:rPr lang="en-US" sz="1800" err="1"/>
              <a:t>nhất</a:t>
            </a:r>
            <a:r>
              <a:rPr lang="en-US" sz="1800"/>
              <a:t>, </a:t>
            </a:r>
            <a:r>
              <a:rPr lang="en-US" sz="1800" err="1"/>
              <a:t>nhóm</a:t>
            </a:r>
            <a:r>
              <a:rPr lang="en-US" sz="1800"/>
              <a:t> </a:t>
            </a:r>
            <a:r>
              <a:rPr lang="en-US" sz="1800" err="1"/>
              <a:t>tiến</a:t>
            </a:r>
            <a:r>
              <a:rPr lang="en-US" sz="1800"/>
              <a:t> </a:t>
            </a:r>
            <a:r>
              <a:rPr lang="en-US" sz="1800" err="1"/>
              <a:t>hành</a:t>
            </a:r>
            <a:r>
              <a:rPr lang="en-US" sz="1800"/>
              <a:t> train </a:t>
            </a:r>
            <a:r>
              <a:rPr lang="en-US" sz="1800" err="1"/>
              <a:t>nhiều</a:t>
            </a:r>
            <a:r>
              <a:rPr lang="en-US" sz="1800"/>
              <a:t> model </a:t>
            </a:r>
            <a:r>
              <a:rPr lang="en-US" sz="1800" err="1"/>
              <a:t>với</a:t>
            </a:r>
            <a:r>
              <a:rPr lang="en-US" sz="1800"/>
              <a:t> </a:t>
            </a:r>
            <a:r>
              <a:rPr lang="en-US" sz="1800" err="1"/>
              <a:t>nhiều</a:t>
            </a:r>
            <a:r>
              <a:rPr lang="en-US" sz="1800"/>
              <a:t> </a:t>
            </a:r>
            <a:r>
              <a:rPr lang="en-US" sz="1800" err="1"/>
              <a:t>phiên</a:t>
            </a:r>
            <a:r>
              <a:rPr lang="en-US" sz="1800"/>
              <a:t> </a:t>
            </a:r>
            <a:r>
              <a:rPr lang="en-US" sz="1800" err="1"/>
              <a:t>bản</a:t>
            </a:r>
            <a:r>
              <a:rPr lang="en-US" sz="1800"/>
              <a:t> </a:t>
            </a:r>
            <a:r>
              <a:rPr lang="en-US" sz="1800" err="1"/>
              <a:t>khác</a:t>
            </a:r>
            <a:r>
              <a:rPr lang="en-US" sz="1800"/>
              <a:t> </a:t>
            </a:r>
            <a:r>
              <a:rPr lang="en-US" sz="1800" err="1"/>
              <a:t>nhau</a:t>
            </a:r>
            <a:r>
              <a:rPr lang="en-US" sz="1800"/>
              <a:t> </a:t>
            </a:r>
            <a:r>
              <a:rPr lang="en-US" sz="1800" err="1"/>
              <a:t>của</a:t>
            </a:r>
            <a:r>
              <a:rPr lang="en-US" sz="1800"/>
              <a:t> YOLO </a:t>
            </a:r>
            <a:r>
              <a:rPr lang="en-US" sz="1800" err="1"/>
              <a:t>và</a:t>
            </a:r>
            <a:r>
              <a:rPr lang="en-US" sz="1800"/>
              <a:t> </a:t>
            </a:r>
            <a:r>
              <a:rPr lang="en-US" sz="1800" err="1"/>
              <a:t>thu</a:t>
            </a:r>
            <a:r>
              <a:rPr lang="en-US" sz="1800"/>
              <a:t> </a:t>
            </a:r>
            <a:r>
              <a:rPr lang="en-US" sz="1800" err="1"/>
              <a:t>được</a:t>
            </a:r>
            <a:r>
              <a:rPr lang="en-US" sz="1800"/>
              <a:t> </a:t>
            </a:r>
            <a:r>
              <a:rPr lang="en-US" sz="1800" err="1"/>
              <a:t>kết</a:t>
            </a:r>
            <a:r>
              <a:rPr lang="en-US" sz="1800"/>
              <a:t> </a:t>
            </a:r>
            <a:r>
              <a:rPr lang="en-US" sz="1800" err="1"/>
              <a:t>quá</a:t>
            </a:r>
            <a:r>
              <a:rPr lang="en-US" sz="1800"/>
              <a:t> </a:t>
            </a:r>
            <a:r>
              <a:rPr lang="en-US" sz="1800" err="1"/>
              <a:t>đánh</a:t>
            </a:r>
            <a:r>
              <a:rPr lang="en-US" sz="1800"/>
              <a:t> </a:t>
            </a:r>
            <a:r>
              <a:rPr lang="en-US" sz="1800" err="1"/>
              <a:t>giá</a:t>
            </a:r>
            <a:r>
              <a:rPr lang="en-US" sz="1800"/>
              <a:t> </a:t>
            </a:r>
            <a:r>
              <a:rPr lang="en-US" sz="1800" err="1"/>
              <a:t>bên</a:t>
            </a:r>
            <a:r>
              <a:rPr lang="en-US" sz="1800"/>
              <a:t> </a:t>
            </a:r>
            <a:r>
              <a:rPr lang="en-US" sz="1800" err="1"/>
              <a:t>dưới</a:t>
            </a:r>
            <a:r>
              <a:rPr lang="en-US" sz="1800"/>
              <a:t> </a:t>
            </a:r>
            <a:endParaRPr lang="vi-VN" sz="1800"/>
          </a:p>
        </p:txBody>
      </p:sp>
    </p:spTree>
    <p:extLst>
      <p:ext uri="{BB962C8B-B14F-4D97-AF65-F5344CB8AC3E}">
        <p14:creationId xmlns:p14="http://schemas.microsoft.com/office/powerpoint/2010/main" val="16431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15</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15</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err="1">
                <a:solidFill>
                  <a:srgbClr val="0C0C0C"/>
                </a:solidFill>
                <a:latin typeface="Arial"/>
                <a:ea typeface="Arial"/>
                <a:cs typeface="Arial"/>
                <a:sym typeface="Arial"/>
              </a:rPr>
              <a:t>Kết</a:t>
            </a:r>
            <a:r>
              <a:rPr lang="en-US" sz="3600" b="1" i="0" u="none" strike="noStrike" cap="none">
                <a:solidFill>
                  <a:srgbClr val="0C0C0C"/>
                </a:solidFill>
                <a:latin typeface="Arial"/>
                <a:ea typeface="Arial"/>
                <a:cs typeface="Arial"/>
                <a:sym typeface="Arial"/>
              </a:rPr>
              <a:t> </a:t>
            </a:r>
            <a:r>
              <a:rPr lang="en-US" sz="3600" b="1" i="0" u="none" strike="noStrike" cap="none" err="1">
                <a:solidFill>
                  <a:srgbClr val="0C0C0C"/>
                </a:solidFill>
                <a:latin typeface="Arial"/>
                <a:ea typeface="Arial"/>
                <a:cs typeface="Arial"/>
                <a:sym typeface="Arial"/>
              </a:rPr>
              <a:t>qu</a:t>
            </a:r>
            <a:r>
              <a:rPr lang="en-US" sz="3600" b="1" err="1">
                <a:solidFill>
                  <a:srgbClr val="0C0C0C"/>
                </a:solidFill>
              </a:rPr>
              <a:t>ả</a:t>
            </a:r>
            <a:r>
              <a:rPr lang="en-US" sz="3600" b="1">
                <a:solidFill>
                  <a:srgbClr val="0C0C0C"/>
                </a:solidFill>
              </a:rPr>
              <a:t> </a:t>
            </a:r>
            <a:r>
              <a:rPr lang="en-US" sz="3600" b="1" err="1">
                <a:solidFill>
                  <a:srgbClr val="0C0C0C"/>
                </a:solidFill>
              </a:rPr>
              <a:t>đạt</a:t>
            </a:r>
            <a:r>
              <a:rPr lang="en-US" sz="3600" b="1">
                <a:solidFill>
                  <a:srgbClr val="0C0C0C"/>
                </a:solidFill>
              </a:rPr>
              <a:t> </a:t>
            </a:r>
            <a:r>
              <a:rPr lang="en-US" sz="3600" b="1" err="1">
                <a:solidFill>
                  <a:srgbClr val="0C0C0C"/>
                </a:solidFill>
              </a:rPr>
              <a:t>được</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aphicFrame>
        <p:nvGraphicFramePr>
          <p:cNvPr id="14" name="Biểu đồ 13">
            <a:extLst>
              <a:ext uri="{FF2B5EF4-FFF2-40B4-BE49-F238E27FC236}">
                <a16:creationId xmlns:a16="http://schemas.microsoft.com/office/drawing/2014/main" id="{CB81B0A8-2275-C4FF-0060-CBE5CAFB92E4}"/>
              </a:ext>
            </a:extLst>
          </p:cNvPr>
          <p:cNvGraphicFramePr>
            <a:graphicFrameLocks/>
          </p:cNvGraphicFramePr>
          <p:nvPr>
            <p:extLst>
              <p:ext uri="{D42A27DB-BD31-4B8C-83A1-F6EECF244321}">
                <p14:modId xmlns:p14="http://schemas.microsoft.com/office/powerpoint/2010/main" val="3131192549"/>
              </p:ext>
            </p:extLst>
          </p:nvPr>
        </p:nvGraphicFramePr>
        <p:xfrm>
          <a:off x="371475" y="1415015"/>
          <a:ext cx="7263442" cy="4701394"/>
        </p:xfrm>
        <a:graphic>
          <a:graphicData uri="http://schemas.openxmlformats.org/drawingml/2006/chart">
            <c:chart xmlns:c="http://schemas.openxmlformats.org/drawingml/2006/chart" xmlns:r="http://schemas.openxmlformats.org/officeDocument/2006/relationships" r:id="rId3"/>
          </a:graphicData>
        </a:graphic>
      </p:graphicFrame>
      <p:sp>
        <p:nvSpPr>
          <p:cNvPr id="15" name="Google Shape;113;p3">
            <a:extLst>
              <a:ext uri="{FF2B5EF4-FFF2-40B4-BE49-F238E27FC236}">
                <a16:creationId xmlns:a16="http://schemas.microsoft.com/office/drawing/2014/main" id="{45B216B6-646D-3028-86D7-60FC748FAF9F}"/>
              </a:ext>
            </a:extLst>
          </p:cNvPr>
          <p:cNvSpPr txBox="1"/>
          <p:nvPr/>
        </p:nvSpPr>
        <p:spPr>
          <a:xfrm>
            <a:off x="7634917" y="1707646"/>
            <a:ext cx="3987561" cy="2414477"/>
          </a:xfrm>
          <a:prstGeom prst="rect">
            <a:avLst/>
          </a:prstGeom>
          <a:noFill/>
          <a:ln>
            <a:noFill/>
          </a:ln>
        </p:spPr>
        <p:txBody>
          <a:bodyPr spcFirstLastPara="1" wrap="square" lIns="91425" tIns="91425" rIns="91425" bIns="91425" anchor="t" anchorCtr="0">
            <a:spAutoFit/>
          </a:bodyPr>
          <a:lstStyle/>
          <a:p>
            <a:pPr marL="457200" indent="-342900" algn="just">
              <a:lnSpc>
                <a:spcPct val="115000"/>
              </a:lnSpc>
              <a:buClr>
                <a:schemeClr val="dk1"/>
              </a:buClr>
              <a:buSzPts val="1800"/>
              <a:buFont typeface="Arial"/>
              <a:buChar char="●"/>
            </a:pPr>
            <a:r>
              <a:rPr lang="en-US" sz="1800" err="1"/>
              <a:t>Dựa</a:t>
            </a:r>
            <a:r>
              <a:rPr lang="en-US" sz="1800"/>
              <a:t> </a:t>
            </a:r>
            <a:r>
              <a:rPr lang="en-US" sz="1800" err="1"/>
              <a:t>vào</a:t>
            </a:r>
            <a:r>
              <a:rPr lang="en-US" sz="1800"/>
              <a:t> </a:t>
            </a:r>
            <a:r>
              <a:rPr lang="en-US" sz="1800" err="1"/>
              <a:t>kết</a:t>
            </a:r>
            <a:r>
              <a:rPr lang="en-US" sz="1800"/>
              <a:t> </a:t>
            </a:r>
            <a:r>
              <a:rPr lang="en-US" sz="1800" err="1"/>
              <a:t>quả</a:t>
            </a:r>
            <a:r>
              <a:rPr lang="en-US" sz="1800"/>
              <a:t> </a:t>
            </a:r>
            <a:r>
              <a:rPr lang="en-US" sz="1800" err="1"/>
              <a:t>thực</a:t>
            </a:r>
            <a:r>
              <a:rPr lang="en-US" sz="1800"/>
              <a:t> </a:t>
            </a:r>
            <a:r>
              <a:rPr lang="en-US" sz="1800" err="1"/>
              <a:t>nghiệm</a:t>
            </a:r>
            <a:r>
              <a:rPr lang="en-US" sz="1800"/>
              <a:t> </a:t>
            </a:r>
            <a:r>
              <a:rPr lang="en-US" sz="1800" err="1"/>
              <a:t>trên</a:t>
            </a:r>
            <a:r>
              <a:rPr lang="en-US" sz="1800"/>
              <a:t>, </a:t>
            </a:r>
            <a:r>
              <a:rPr lang="en-US" sz="1800" err="1"/>
              <a:t>nhóm</a:t>
            </a:r>
            <a:r>
              <a:rPr lang="en-US" sz="1800"/>
              <a:t> </a:t>
            </a:r>
            <a:r>
              <a:rPr lang="en-US" sz="1800" err="1"/>
              <a:t>quyết</a:t>
            </a:r>
            <a:r>
              <a:rPr lang="en-US" sz="1800"/>
              <a:t> </a:t>
            </a:r>
            <a:r>
              <a:rPr lang="en-US" sz="1800" err="1"/>
              <a:t>định</a:t>
            </a:r>
            <a:r>
              <a:rPr lang="en-US" sz="1800"/>
              <a:t> </a:t>
            </a:r>
            <a:r>
              <a:rPr lang="en-US" sz="1800" err="1"/>
              <a:t>sử</a:t>
            </a:r>
            <a:r>
              <a:rPr lang="en-US" sz="1800"/>
              <a:t> </a:t>
            </a:r>
            <a:r>
              <a:rPr lang="en-US" sz="1800" err="1"/>
              <a:t>dụng</a:t>
            </a:r>
            <a:r>
              <a:rPr lang="en-US" sz="1800"/>
              <a:t> YOLOv8s50 </a:t>
            </a:r>
            <a:r>
              <a:rPr lang="en-US" sz="1800" err="1"/>
              <a:t>làm</a:t>
            </a:r>
            <a:r>
              <a:rPr lang="en-US" sz="1800"/>
              <a:t> model </a:t>
            </a:r>
            <a:r>
              <a:rPr lang="en-US" sz="1800" err="1"/>
              <a:t>dựa</a:t>
            </a:r>
            <a:r>
              <a:rPr lang="en-US" sz="1800"/>
              <a:t> </a:t>
            </a:r>
            <a:r>
              <a:rPr lang="en-US" sz="1800" err="1"/>
              <a:t>đoán</a:t>
            </a:r>
            <a:r>
              <a:rPr lang="en-US" sz="1800"/>
              <a:t> </a:t>
            </a:r>
            <a:r>
              <a:rPr lang="en-US" sz="1800" err="1"/>
              <a:t>vì</a:t>
            </a:r>
            <a:r>
              <a:rPr lang="en-US" sz="1800"/>
              <a:t> </a:t>
            </a:r>
            <a:r>
              <a:rPr lang="en-US" sz="1800" err="1"/>
              <a:t>chứa</a:t>
            </a:r>
            <a:r>
              <a:rPr lang="en-US" sz="1800"/>
              <a:t> </a:t>
            </a:r>
            <a:r>
              <a:rPr lang="en-US" sz="1800" err="1"/>
              <a:t>ít</a:t>
            </a:r>
            <a:r>
              <a:rPr lang="en-US" sz="1800"/>
              <a:t> </a:t>
            </a:r>
            <a:r>
              <a:rPr lang="en-US" sz="1800" err="1"/>
              <a:t>tham</a:t>
            </a:r>
            <a:r>
              <a:rPr lang="en-US" sz="1800"/>
              <a:t> </a:t>
            </a:r>
            <a:r>
              <a:rPr lang="en-US" sz="1800" err="1"/>
              <a:t>số</a:t>
            </a:r>
            <a:r>
              <a:rPr lang="en-US" sz="1800"/>
              <a:t> </a:t>
            </a:r>
            <a:r>
              <a:rPr lang="en-US" sz="1800" err="1"/>
              <a:t>hơn</a:t>
            </a:r>
            <a:r>
              <a:rPr lang="en-US" sz="1800"/>
              <a:t> </a:t>
            </a:r>
            <a:r>
              <a:rPr lang="en-US" sz="1800" err="1"/>
              <a:t>nhưng</a:t>
            </a:r>
            <a:r>
              <a:rPr lang="en-US" sz="1800"/>
              <a:t> </a:t>
            </a:r>
            <a:r>
              <a:rPr lang="en-US" sz="1800" err="1"/>
              <a:t>đồng</a:t>
            </a:r>
            <a:r>
              <a:rPr lang="en-US" sz="1800"/>
              <a:t> </a:t>
            </a:r>
            <a:r>
              <a:rPr lang="en-US" sz="1800" err="1"/>
              <a:t>thời</a:t>
            </a:r>
            <a:r>
              <a:rPr lang="en-US" sz="1800"/>
              <a:t> </a:t>
            </a:r>
            <a:r>
              <a:rPr lang="en-US" sz="1800" err="1"/>
              <a:t>kết</a:t>
            </a:r>
            <a:r>
              <a:rPr lang="en-US" sz="1800"/>
              <a:t> </a:t>
            </a:r>
            <a:r>
              <a:rPr lang="en-US" sz="1800" err="1"/>
              <a:t>quả</a:t>
            </a:r>
            <a:r>
              <a:rPr lang="en-US" sz="1800"/>
              <a:t> </a:t>
            </a:r>
            <a:r>
              <a:rPr lang="en-US" sz="1800" err="1"/>
              <a:t>cho</a:t>
            </a:r>
            <a:r>
              <a:rPr lang="en-US" sz="1800"/>
              <a:t> </a:t>
            </a:r>
            <a:r>
              <a:rPr lang="en-US" sz="1800" err="1"/>
              <a:t>ra</a:t>
            </a:r>
            <a:r>
              <a:rPr lang="en-US" sz="1800"/>
              <a:t> </a:t>
            </a:r>
            <a:r>
              <a:rPr lang="en-US" sz="1800" err="1"/>
              <a:t>lại</a:t>
            </a:r>
            <a:r>
              <a:rPr lang="en-US" sz="1800"/>
              <a:t> </a:t>
            </a:r>
            <a:r>
              <a:rPr lang="en-US" sz="1800" err="1"/>
              <a:t>tương</a:t>
            </a:r>
            <a:r>
              <a:rPr lang="en-US" sz="1800"/>
              <a:t> </a:t>
            </a:r>
            <a:r>
              <a:rPr lang="en-US" sz="1800" err="1"/>
              <a:t>đương</a:t>
            </a:r>
            <a:r>
              <a:rPr lang="en-US" sz="1800"/>
              <a:t> </a:t>
            </a:r>
            <a:r>
              <a:rPr lang="en-US" sz="1800" err="1"/>
              <a:t>với</a:t>
            </a:r>
            <a:r>
              <a:rPr lang="en-US" sz="1800"/>
              <a:t> model </a:t>
            </a:r>
            <a:r>
              <a:rPr lang="en-US" sz="1800" err="1"/>
              <a:t>nặng</a:t>
            </a:r>
            <a:r>
              <a:rPr lang="en-US" sz="1800"/>
              <a:t> </a:t>
            </a:r>
            <a:r>
              <a:rPr lang="en-US" sz="1800" err="1"/>
              <a:t>hơn</a:t>
            </a:r>
            <a:r>
              <a:rPr lang="en-US" sz="1800"/>
              <a:t> 2,5 </a:t>
            </a:r>
            <a:r>
              <a:rPr lang="en-US" sz="1800" err="1"/>
              <a:t>lần</a:t>
            </a:r>
            <a:r>
              <a:rPr lang="en-US" sz="1800"/>
              <a:t> </a:t>
            </a:r>
            <a:r>
              <a:rPr lang="en-US" sz="1800" err="1"/>
              <a:t>nó</a:t>
            </a:r>
            <a:endParaRPr lang="vi-VN" sz="1800"/>
          </a:p>
        </p:txBody>
      </p:sp>
    </p:spTree>
    <p:extLst>
      <p:ext uri="{BB962C8B-B14F-4D97-AF65-F5344CB8AC3E}">
        <p14:creationId xmlns:p14="http://schemas.microsoft.com/office/powerpoint/2010/main" val="383946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16</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16</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err="1">
                <a:solidFill>
                  <a:srgbClr val="0C0C0C"/>
                </a:solidFill>
              </a:rPr>
              <a:t>Hướng</a:t>
            </a:r>
            <a:r>
              <a:rPr lang="en-US" sz="3600" b="1">
                <a:solidFill>
                  <a:srgbClr val="0C0C0C"/>
                </a:solidFill>
              </a:rPr>
              <a:t> </a:t>
            </a:r>
            <a:r>
              <a:rPr lang="en-US" sz="3600" b="1" err="1">
                <a:solidFill>
                  <a:srgbClr val="0C0C0C"/>
                </a:solidFill>
              </a:rPr>
              <a:t>phát</a:t>
            </a:r>
            <a:r>
              <a:rPr lang="en-US" sz="3600" b="1">
                <a:solidFill>
                  <a:srgbClr val="0C0C0C"/>
                </a:solidFill>
              </a:rPr>
              <a:t> </a:t>
            </a:r>
            <a:r>
              <a:rPr lang="en-US" sz="3600" b="1" err="1">
                <a:solidFill>
                  <a:srgbClr val="0C0C0C"/>
                </a:solidFill>
              </a:rPr>
              <a:t>triển</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1159453" y="1746247"/>
            <a:ext cx="8628783" cy="2719176"/>
          </a:xfrm>
          <a:prstGeom prst="rect">
            <a:avLst/>
          </a:prstGeom>
          <a:noFill/>
          <a:ln>
            <a:noFill/>
          </a:ln>
        </p:spPr>
        <p:txBody>
          <a:bodyPr spcFirstLastPara="1" wrap="square" lIns="91425" tIns="91425" rIns="91425" bIns="91425" anchor="t" anchorCtr="0">
            <a:spAutoFit/>
          </a:bodyPr>
          <a:lstStyle/>
          <a:p>
            <a:pPr marL="114300" algn="just">
              <a:lnSpc>
                <a:spcPct val="150000"/>
              </a:lnSpc>
              <a:buClr>
                <a:schemeClr val="dk1"/>
              </a:buClr>
              <a:buSzPts val="1800"/>
            </a:pPr>
            <a:r>
              <a:rPr lang="en-US" sz="2400" b="1" dirty="0" err="1"/>
              <a:t>Tối</a:t>
            </a:r>
            <a:r>
              <a:rPr lang="en-US" sz="2400" b="1" dirty="0"/>
              <a:t> </a:t>
            </a:r>
            <a:r>
              <a:rPr lang="en-US" sz="2400" b="1" dirty="0" err="1"/>
              <a:t>ưu</a:t>
            </a:r>
            <a:r>
              <a:rPr lang="en-US" sz="2400" b="1" dirty="0"/>
              <a:t> </a:t>
            </a:r>
            <a:r>
              <a:rPr lang="en-US" sz="2400" b="1" dirty="0" err="1"/>
              <a:t>hóa</a:t>
            </a:r>
            <a:r>
              <a:rPr lang="en-US" sz="2400" b="1" dirty="0"/>
              <a:t> </a:t>
            </a:r>
            <a:r>
              <a:rPr lang="en-US" sz="2400" b="1" dirty="0" err="1"/>
              <a:t>hiệu</a:t>
            </a:r>
            <a:r>
              <a:rPr lang="en-US" sz="2400" b="1" dirty="0"/>
              <a:t> </a:t>
            </a:r>
            <a:r>
              <a:rPr lang="en-US" sz="2400" b="1" dirty="0" err="1"/>
              <a:t>xuất</a:t>
            </a:r>
            <a:r>
              <a:rPr lang="en-US" sz="2400" b="1" dirty="0"/>
              <a:t> </a:t>
            </a:r>
            <a:r>
              <a:rPr lang="en-US" sz="2400" b="1" dirty="0" err="1"/>
              <a:t>mô</a:t>
            </a:r>
            <a:r>
              <a:rPr lang="en-US" sz="2400" b="1" dirty="0"/>
              <a:t> </a:t>
            </a:r>
            <a:r>
              <a:rPr lang="en-US" sz="2400" b="1" dirty="0" err="1"/>
              <a:t>hình</a:t>
            </a:r>
            <a:endParaRPr lang="en-US" sz="2400" b="1" dirty="0"/>
          </a:p>
          <a:p>
            <a:pPr marL="400050" indent="-285750" algn="just">
              <a:lnSpc>
                <a:spcPct val="200000"/>
              </a:lnSpc>
              <a:buClr>
                <a:schemeClr val="dk1"/>
              </a:buClr>
              <a:buSzPts val="1800"/>
              <a:buFont typeface="Arial" panose="020B0604020202020204" pitchFamily="34" charset="0"/>
              <a:buChar char="•"/>
            </a:pPr>
            <a:r>
              <a:rPr lang="en-US" sz="1800" dirty="0"/>
              <a:t>Tinh </a:t>
            </a:r>
            <a:r>
              <a:rPr lang="en-US" sz="1800" dirty="0" err="1"/>
              <a:t>chỉnh</a:t>
            </a:r>
            <a:r>
              <a:rPr lang="en-US" sz="1800" dirty="0"/>
              <a:t> </a:t>
            </a:r>
            <a:r>
              <a:rPr lang="en-US" sz="1800" dirty="0" err="1"/>
              <a:t>siêu</a:t>
            </a:r>
            <a:r>
              <a:rPr lang="en-US" sz="1800" dirty="0"/>
              <a:t> </a:t>
            </a:r>
            <a:r>
              <a:rPr lang="en-US" sz="1800" dirty="0" err="1"/>
              <a:t>tham</a:t>
            </a:r>
            <a:r>
              <a:rPr lang="en-US" sz="1800" dirty="0"/>
              <a:t> </a:t>
            </a:r>
            <a:r>
              <a:rPr lang="en-US" sz="1800" dirty="0" err="1"/>
              <a:t>số</a:t>
            </a:r>
            <a:r>
              <a:rPr lang="en-US" sz="1800" dirty="0"/>
              <a:t> (</a:t>
            </a:r>
            <a:r>
              <a:rPr lang="en-US" sz="1800" dirty="0" err="1"/>
              <a:t>batch_size</a:t>
            </a:r>
            <a:r>
              <a:rPr lang="en-US" sz="1800" dirty="0"/>
              <a:t>, epoch)</a:t>
            </a:r>
          </a:p>
          <a:p>
            <a:pPr marL="400050" indent="-285750" algn="just">
              <a:lnSpc>
                <a:spcPct val="200000"/>
              </a:lnSpc>
              <a:buClr>
                <a:schemeClr val="dk1"/>
              </a:buClr>
              <a:buSzPts val="1800"/>
              <a:buFont typeface="Arial" panose="020B0604020202020204" pitchFamily="34" charset="0"/>
              <a:buChar char="•"/>
            </a:pPr>
            <a:r>
              <a:rPr lang="en-US" sz="1800" dirty="0" err="1"/>
              <a:t>Tăng</a:t>
            </a:r>
            <a:r>
              <a:rPr lang="en-US" sz="1800" dirty="0"/>
              <a:t> </a:t>
            </a:r>
            <a:r>
              <a:rPr lang="en-US" sz="1800" dirty="0" err="1"/>
              <a:t>cường</a:t>
            </a:r>
            <a:r>
              <a:rPr lang="en-US" sz="1800" dirty="0"/>
              <a:t> </a:t>
            </a:r>
            <a:r>
              <a:rPr lang="en-US" sz="1800" dirty="0" err="1"/>
              <a:t>dữ</a:t>
            </a:r>
            <a:r>
              <a:rPr lang="en-US" sz="1800" dirty="0"/>
              <a:t> </a:t>
            </a:r>
            <a:r>
              <a:rPr lang="en-US" sz="1800" dirty="0" err="1"/>
              <a:t>liệu</a:t>
            </a:r>
            <a:r>
              <a:rPr lang="en-US" sz="1800" dirty="0"/>
              <a:t> </a:t>
            </a:r>
            <a:r>
              <a:rPr lang="en-US" sz="1800" dirty="0" err="1"/>
              <a:t>hình</a:t>
            </a:r>
            <a:r>
              <a:rPr lang="en-US" sz="1800" dirty="0"/>
              <a:t> </a:t>
            </a:r>
            <a:r>
              <a:rPr lang="en-US" sz="1800" dirty="0" err="1"/>
              <a:t>ảnh</a:t>
            </a:r>
            <a:endParaRPr lang="en-US" sz="1800" dirty="0"/>
          </a:p>
          <a:p>
            <a:pPr marL="400050" indent="-285750" algn="just">
              <a:lnSpc>
                <a:spcPct val="200000"/>
              </a:lnSpc>
              <a:buClr>
                <a:schemeClr val="dk1"/>
              </a:buClr>
              <a:buSzPts val="1800"/>
              <a:buFont typeface="Arial" panose="020B0604020202020204" pitchFamily="34" charset="0"/>
              <a:buChar char="•"/>
            </a:pPr>
            <a:r>
              <a:rPr lang="en-US" sz="1800" dirty="0" err="1"/>
              <a:t>Sử</a:t>
            </a:r>
            <a:r>
              <a:rPr lang="en-US" sz="1800" dirty="0"/>
              <a:t> </a:t>
            </a:r>
            <a:r>
              <a:rPr lang="en-US" sz="1800" dirty="0" err="1"/>
              <a:t>dụng</a:t>
            </a:r>
            <a:r>
              <a:rPr lang="en-US" sz="1800" dirty="0"/>
              <a:t> </a:t>
            </a:r>
            <a:r>
              <a:rPr lang="en-US" sz="1800" dirty="0" err="1"/>
              <a:t>các</a:t>
            </a:r>
            <a:r>
              <a:rPr lang="en-US" sz="1800" dirty="0"/>
              <a:t> </a:t>
            </a:r>
            <a:r>
              <a:rPr lang="en-US" sz="1800" dirty="0" err="1"/>
              <a:t>thuật</a:t>
            </a:r>
            <a:r>
              <a:rPr lang="en-US" sz="1800" dirty="0"/>
              <a:t> </a:t>
            </a:r>
            <a:r>
              <a:rPr lang="en-US" sz="1800" dirty="0" err="1"/>
              <a:t>toán</a:t>
            </a:r>
            <a:r>
              <a:rPr lang="en-US" sz="1800" dirty="0"/>
              <a:t> GANS </a:t>
            </a:r>
            <a:r>
              <a:rPr lang="en-US" sz="1800" dirty="0" err="1"/>
              <a:t>để</a:t>
            </a:r>
            <a:r>
              <a:rPr lang="en-US" sz="1800" dirty="0"/>
              <a:t> </a:t>
            </a:r>
            <a:r>
              <a:rPr lang="en-US" sz="1800" dirty="0" err="1"/>
              <a:t>tự</a:t>
            </a:r>
            <a:r>
              <a:rPr lang="en-US" sz="1800" dirty="0"/>
              <a:t> </a:t>
            </a:r>
            <a:r>
              <a:rPr lang="en-US" sz="1800" dirty="0" err="1"/>
              <a:t>động</a:t>
            </a:r>
            <a:r>
              <a:rPr lang="en-US" sz="1800" dirty="0"/>
              <a:t> </a:t>
            </a:r>
            <a:r>
              <a:rPr lang="en-US" sz="1800" dirty="0" err="1"/>
              <a:t>tạo</a:t>
            </a:r>
            <a:r>
              <a:rPr lang="en-US" sz="1800" dirty="0"/>
              <a:t> </a:t>
            </a:r>
            <a:r>
              <a:rPr lang="en-US" sz="1800" dirty="0" err="1"/>
              <a:t>mới</a:t>
            </a:r>
            <a:r>
              <a:rPr lang="en-US" sz="1800" dirty="0"/>
              <a:t> </a:t>
            </a:r>
            <a:r>
              <a:rPr lang="en-US" sz="1800" dirty="0" err="1"/>
              <a:t>dữ</a:t>
            </a:r>
            <a:r>
              <a:rPr lang="en-US" sz="1800" dirty="0"/>
              <a:t> </a:t>
            </a:r>
            <a:r>
              <a:rPr lang="en-US" sz="1800" dirty="0" err="1"/>
              <a:t>liệu</a:t>
            </a:r>
            <a:r>
              <a:rPr lang="en-US" sz="1800" dirty="0"/>
              <a:t> </a:t>
            </a:r>
            <a:r>
              <a:rPr lang="en-US" sz="1800" dirty="0" err="1"/>
              <a:t>huấn</a:t>
            </a:r>
            <a:r>
              <a:rPr lang="en-US" sz="1800" dirty="0"/>
              <a:t> </a:t>
            </a:r>
            <a:r>
              <a:rPr lang="en-US" sz="1800" dirty="0" err="1"/>
              <a:t>luyện</a:t>
            </a:r>
            <a:endParaRPr lang="en-US" sz="1800" dirty="0"/>
          </a:p>
          <a:p>
            <a:pPr marL="114300" algn="just">
              <a:lnSpc>
                <a:spcPct val="115000"/>
              </a:lnSpc>
              <a:buClr>
                <a:schemeClr val="dk1"/>
              </a:buClr>
              <a:buSzPts val="1800"/>
            </a:pPr>
            <a:endParaRPr lang="vi-VN" sz="1800" b="1" dirty="0"/>
          </a:p>
        </p:txBody>
      </p:sp>
    </p:spTree>
    <p:extLst>
      <p:ext uri="{BB962C8B-B14F-4D97-AF65-F5344CB8AC3E}">
        <p14:creationId xmlns:p14="http://schemas.microsoft.com/office/powerpoint/2010/main" val="43961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17</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17</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dirty="0" err="1">
                <a:solidFill>
                  <a:srgbClr val="0C0C0C"/>
                </a:solidFill>
              </a:rPr>
              <a:t>Hướng</a:t>
            </a:r>
            <a:r>
              <a:rPr lang="en-US" sz="3600" b="1" dirty="0">
                <a:solidFill>
                  <a:srgbClr val="0C0C0C"/>
                </a:solidFill>
              </a:rPr>
              <a:t> </a:t>
            </a:r>
            <a:r>
              <a:rPr lang="en-US" sz="3600" b="1" dirty="0" err="1">
                <a:solidFill>
                  <a:srgbClr val="0C0C0C"/>
                </a:solidFill>
              </a:rPr>
              <a:t>phát</a:t>
            </a:r>
            <a:r>
              <a:rPr lang="en-US" sz="3600" b="1" dirty="0">
                <a:solidFill>
                  <a:srgbClr val="0C0C0C"/>
                </a:solidFill>
              </a:rPr>
              <a:t> </a:t>
            </a:r>
            <a:r>
              <a:rPr lang="en-US" sz="3600" b="1" dirty="0" err="1">
                <a:solidFill>
                  <a:srgbClr val="0C0C0C"/>
                </a:solidFill>
              </a:rPr>
              <a:t>triển</a:t>
            </a:r>
            <a:endParaRPr sz="3600" b="1" i="0" u="none" strike="noStrike" cap="none" dirty="0">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774991" y="1675826"/>
            <a:ext cx="6572842" cy="3827171"/>
          </a:xfrm>
          <a:prstGeom prst="rect">
            <a:avLst/>
          </a:prstGeom>
          <a:noFill/>
          <a:ln>
            <a:noFill/>
          </a:ln>
        </p:spPr>
        <p:txBody>
          <a:bodyPr spcFirstLastPara="1" wrap="square" lIns="91425" tIns="91425" rIns="91425" bIns="91425" anchor="t" anchorCtr="0">
            <a:spAutoFit/>
          </a:bodyPr>
          <a:lstStyle/>
          <a:p>
            <a:pPr marL="114300" algn="just">
              <a:lnSpc>
                <a:spcPct val="150000"/>
              </a:lnSpc>
              <a:buClr>
                <a:schemeClr val="dk1"/>
              </a:buClr>
              <a:buSzPts val="1800"/>
            </a:pPr>
            <a:r>
              <a:rPr lang="en-US" sz="2400" b="1" dirty="0" err="1"/>
              <a:t>Mở</a:t>
            </a:r>
            <a:r>
              <a:rPr lang="en-US" sz="2400" b="1" dirty="0"/>
              <a:t> </a:t>
            </a:r>
            <a:r>
              <a:rPr lang="en-US" sz="2400" b="1" dirty="0" err="1"/>
              <a:t>rộng</a:t>
            </a:r>
            <a:r>
              <a:rPr lang="en-US" sz="2400" b="1" dirty="0"/>
              <a:t> </a:t>
            </a:r>
            <a:r>
              <a:rPr lang="en-US" sz="2400" b="1" dirty="0" err="1"/>
              <a:t>ứng</a:t>
            </a:r>
            <a:r>
              <a:rPr lang="en-US" sz="2400" b="1" dirty="0"/>
              <a:t> </a:t>
            </a:r>
            <a:r>
              <a:rPr lang="en-US" sz="2400" b="1" dirty="0" err="1"/>
              <a:t>dụng</a:t>
            </a:r>
            <a:endParaRPr lang="en-US" sz="2400" b="1" dirty="0"/>
          </a:p>
          <a:p>
            <a:pPr marL="114300" algn="just">
              <a:lnSpc>
                <a:spcPct val="200000"/>
              </a:lnSpc>
              <a:buClr>
                <a:schemeClr val="dk1"/>
              </a:buClr>
              <a:buSzPts val="1800"/>
            </a:pPr>
            <a:r>
              <a:rPr lang="en-US" sz="1800" b="1" dirty="0" err="1"/>
              <a:t>Nông</a:t>
            </a:r>
            <a:r>
              <a:rPr lang="en-US" sz="1800" b="1" dirty="0"/>
              <a:t> </a:t>
            </a:r>
            <a:r>
              <a:rPr lang="en-US" sz="1800" b="1" dirty="0" err="1"/>
              <a:t>nghiệp</a:t>
            </a:r>
            <a:r>
              <a:rPr lang="en-US" sz="1800" b="1" dirty="0"/>
              <a:t>:</a:t>
            </a:r>
          </a:p>
          <a:p>
            <a:pPr marL="400050" indent="-285750" algn="just">
              <a:lnSpc>
                <a:spcPct val="200000"/>
              </a:lnSpc>
              <a:buClr>
                <a:schemeClr val="dk1"/>
              </a:buClr>
              <a:buSzPts val="1800"/>
              <a:buFont typeface="Arial" panose="020B0604020202020204" pitchFamily="34" charset="0"/>
              <a:buChar char="•"/>
            </a:pPr>
            <a:r>
              <a:rPr lang="en-US" sz="1800" dirty="0" err="1"/>
              <a:t>Tự</a:t>
            </a:r>
            <a:r>
              <a:rPr lang="en-US" sz="1800" dirty="0"/>
              <a:t> </a:t>
            </a:r>
            <a:r>
              <a:rPr lang="en-US" sz="1800" dirty="0" err="1"/>
              <a:t>động</a:t>
            </a:r>
            <a:r>
              <a:rPr lang="en-US" sz="1800" dirty="0"/>
              <a:t> </a:t>
            </a:r>
            <a:r>
              <a:rPr lang="en-US" sz="1800" dirty="0" err="1"/>
              <a:t>hóa</a:t>
            </a:r>
            <a:r>
              <a:rPr lang="en-US" sz="1800" dirty="0"/>
              <a:t> </a:t>
            </a:r>
            <a:r>
              <a:rPr lang="en-US" sz="1800" dirty="0" err="1"/>
              <a:t>quá</a:t>
            </a:r>
            <a:r>
              <a:rPr lang="en-US" sz="1800" dirty="0"/>
              <a:t> </a:t>
            </a:r>
            <a:r>
              <a:rPr lang="en-US" sz="1800" dirty="0" err="1"/>
              <a:t>trình</a:t>
            </a:r>
            <a:r>
              <a:rPr lang="en-US" sz="1800" dirty="0"/>
              <a:t> </a:t>
            </a:r>
            <a:r>
              <a:rPr lang="en-US" sz="1800" dirty="0" err="1"/>
              <a:t>thu</a:t>
            </a:r>
            <a:r>
              <a:rPr lang="en-US" sz="1800" dirty="0"/>
              <a:t> </a:t>
            </a:r>
            <a:r>
              <a:rPr lang="en-US" sz="1800" dirty="0" err="1"/>
              <a:t>hoạch</a:t>
            </a:r>
            <a:endParaRPr lang="en-US" sz="1800" dirty="0"/>
          </a:p>
          <a:p>
            <a:pPr marL="400050" indent="-285750" algn="just">
              <a:lnSpc>
                <a:spcPct val="200000"/>
              </a:lnSpc>
              <a:buClr>
                <a:schemeClr val="dk1"/>
              </a:buClr>
              <a:buSzPts val="1800"/>
              <a:buFont typeface="Arial" panose="020B0604020202020204" pitchFamily="34" charset="0"/>
              <a:buChar char="•"/>
            </a:pPr>
            <a:r>
              <a:rPr lang="en-US" sz="1800" dirty="0" err="1"/>
              <a:t>Đánh</a:t>
            </a:r>
            <a:r>
              <a:rPr lang="en-US" sz="1800" dirty="0"/>
              <a:t> </a:t>
            </a:r>
            <a:r>
              <a:rPr lang="en-US" sz="1800" dirty="0" err="1"/>
              <a:t>giá</a:t>
            </a:r>
            <a:r>
              <a:rPr lang="en-US" sz="1800" dirty="0"/>
              <a:t> </a:t>
            </a:r>
            <a:r>
              <a:rPr lang="en-US" sz="1800" dirty="0" err="1"/>
              <a:t>năng</a:t>
            </a:r>
            <a:r>
              <a:rPr lang="en-US" sz="1800" dirty="0"/>
              <a:t> </a:t>
            </a:r>
            <a:r>
              <a:rPr lang="en-US" sz="1800" dirty="0" err="1"/>
              <a:t>suất</a:t>
            </a:r>
            <a:r>
              <a:rPr lang="en-US" sz="1800" dirty="0"/>
              <a:t> </a:t>
            </a:r>
            <a:r>
              <a:rPr lang="en-US" sz="1800" dirty="0" err="1"/>
              <a:t>và</a:t>
            </a:r>
            <a:r>
              <a:rPr lang="en-US" sz="1800" dirty="0"/>
              <a:t> </a:t>
            </a:r>
            <a:r>
              <a:rPr lang="en-US" sz="1800" dirty="0" err="1"/>
              <a:t>dự</a:t>
            </a:r>
            <a:r>
              <a:rPr lang="en-US" sz="1800" dirty="0"/>
              <a:t> </a:t>
            </a:r>
            <a:r>
              <a:rPr lang="en-US" sz="1800" dirty="0" err="1"/>
              <a:t>báo</a:t>
            </a:r>
            <a:r>
              <a:rPr lang="en-US" sz="1800" dirty="0"/>
              <a:t> </a:t>
            </a:r>
            <a:r>
              <a:rPr lang="en-US" sz="1800" dirty="0" err="1"/>
              <a:t>thu</a:t>
            </a:r>
            <a:r>
              <a:rPr lang="en-US" sz="1800" dirty="0"/>
              <a:t> </a:t>
            </a:r>
            <a:r>
              <a:rPr lang="en-US" sz="1800" dirty="0" err="1"/>
              <a:t>hoạch</a:t>
            </a:r>
            <a:endParaRPr lang="en-US" sz="1800" dirty="0"/>
          </a:p>
          <a:p>
            <a:pPr marL="400050" indent="-285750" algn="just">
              <a:lnSpc>
                <a:spcPct val="200000"/>
              </a:lnSpc>
              <a:buClr>
                <a:schemeClr val="dk1"/>
              </a:buClr>
              <a:buSzPts val="1800"/>
              <a:buFont typeface="Arial" panose="020B0604020202020204" pitchFamily="34" charset="0"/>
              <a:buChar char="•"/>
            </a:pPr>
            <a:r>
              <a:rPr lang="en-US" sz="1800" dirty="0" err="1"/>
              <a:t>Phân</a:t>
            </a:r>
            <a:r>
              <a:rPr lang="en-US" sz="1800" dirty="0"/>
              <a:t> </a:t>
            </a:r>
            <a:r>
              <a:rPr lang="en-US" sz="1800" dirty="0" err="1"/>
              <a:t>loại</a:t>
            </a:r>
            <a:r>
              <a:rPr lang="en-US" sz="1800" dirty="0"/>
              <a:t> </a:t>
            </a:r>
            <a:r>
              <a:rPr lang="en-US" sz="1800" dirty="0" err="1"/>
              <a:t>tự</a:t>
            </a:r>
            <a:r>
              <a:rPr lang="en-US" sz="1800" dirty="0"/>
              <a:t> </a:t>
            </a:r>
            <a:r>
              <a:rPr lang="en-US" sz="1800" dirty="0" err="1"/>
              <a:t>động</a:t>
            </a:r>
            <a:r>
              <a:rPr lang="en-US" sz="1800" dirty="0"/>
              <a:t> </a:t>
            </a:r>
            <a:r>
              <a:rPr lang="en-US" sz="1800" dirty="0" err="1"/>
              <a:t>giúp</a:t>
            </a:r>
            <a:r>
              <a:rPr lang="en-US" sz="1800" dirty="0"/>
              <a:t> </a:t>
            </a:r>
            <a:r>
              <a:rPr lang="en-US" sz="1800"/>
              <a:t>tối</a:t>
            </a:r>
            <a:r>
              <a:rPr lang="en-US" sz="1800" dirty="0"/>
              <a:t> </a:t>
            </a:r>
            <a:r>
              <a:rPr lang="en-US" sz="1800" dirty="0" err="1"/>
              <a:t>ưu</a:t>
            </a:r>
            <a:r>
              <a:rPr lang="en-US" sz="1800" dirty="0"/>
              <a:t> </a:t>
            </a:r>
            <a:r>
              <a:rPr lang="en-US" sz="1800" dirty="0" err="1"/>
              <a:t>hóa</a:t>
            </a:r>
            <a:r>
              <a:rPr lang="en-US" sz="1800" dirty="0"/>
              <a:t> </a:t>
            </a:r>
            <a:r>
              <a:rPr lang="en-US" sz="1800" dirty="0" err="1"/>
              <a:t>sau</a:t>
            </a:r>
            <a:r>
              <a:rPr lang="en-US" sz="1800" dirty="0"/>
              <a:t> </a:t>
            </a:r>
            <a:r>
              <a:rPr lang="en-US" sz="1800" dirty="0" err="1"/>
              <a:t>thu</a:t>
            </a:r>
            <a:r>
              <a:rPr lang="en-US" sz="1800" dirty="0"/>
              <a:t> </a:t>
            </a:r>
            <a:r>
              <a:rPr lang="en-US" sz="1800" dirty="0" err="1"/>
              <a:t>hoạch</a:t>
            </a:r>
            <a:endParaRPr lang="en-US" sz="1800" dirty="0"/>
          </a:p>
          <a:p>
            <a:pPr marL="400050" indent="-285750" algn="just">
              <a:lnSpc>
                <a:spcPct val="200000"/>
              </a:lnSpc>
              <a:buClr>
                <a:schemeClr val="dk1"/>
              </a:buClr>
              <a:buSzPts val="1800"/>
              <a:buFont typeface="Arial" panose="020B0604020202020204" pitchFamily="34" charset="0"/>
              <a:buChar char="•"/>
            </a:pPr>
            <a:r>
              <a:rPr lang="en-US" sz="1800" dirty="0" err="1"/>
              <a:t>Kiểm</a:t>
            </a:r>
            <a:r>
              <a:rPr lang="en-US" sz="1800" dirty="0"/>
              <a:t> </a:t>
            </a:r>
            <a:r>
              <a:rPr lang="en-US" sz="1800" dirty="0" err="1"/>
              <a:t>soát</a:t>
            </a:r>
            <a:r>
              <a:rPr lang="en-US" sz="1800" dirty="0"/>
              <a:t> </a:t>
            </a:r>
            <a:r>
              <a:rPr lang="en-US" sz="1800" dirty="0" err="1"/>
              <a:t>chất</a:t>
            </a:r>
            <a:r>
              <a:rPr lang="en-US" sz="1800" dirty="0"/>
              <a:t> </a:t>
            </a:r>
            <a:r>
              <a:rPr lang="en-US" sz="1800" dirty="0" err="1"/>
              <a:t>lượng</a:t>
            </a:r>
            <a:r>
              <a:rPr lang="en-US" sz="1800" dirty="0"/>
              <a:t> </a:t>
            </a:r>
            <a:r>
              <a:rPr lang="en-US" sz="1800" dirty="0" err="1"/>
              <a:t>và</a:t>
            </a:r>
            <a:r>
              <a:rPr lang="en-US" sz="1800" dirty="0"/>
              <a:t> </a:t>
            </a:r>
            <a:r>
              <a:rPr lang="en-US" sz="1800" dirty="0" err="1"/>
              <a:t>sức</a:t>
            </a:r>
            <a:r>
              <a:rPr lang="en-US" sz="1800" dirty="0"/>
              <a:t> </a:t>
            </a:r>
            <a:r>
              <a:rPr lang="en-US" sz="1800" dirty="0" err="1"/>
              <a:t>khỏe</a:t>
            </a:r>
            <a:r>
              <a:rPr lang="en-US" sz="1800" dirty="0"/>
              <a:t> </a:t>
            </a:r>
            <a:r>
              <a:rPr lang="en-US" sz="1800" dirty="0" err="1"/>
              <a:t>của</a:t>
            </a:r>
            <a:r>
              <a:rPr lang="en-US" sz="1800" dirty="0"/>
              <a:t> </a:t>
            </a:r>
            <a:r>
              <a:rPr lang="en-US" sz="1800" dirty="0" err="1"/>
              <a:t>trái</a:t>
            </a:r>
            <a:r>
              <a:rPr lang="en-US" sz="1800" dirty="0"/>
              <a:t> </a:t>
            </a:r>
            <a:r>
              <a:rPr lang="en-US" sz="1800" dirty="0" err="1"/>
              <a:t>cây</a:t>
            </a:r>
            <a:endParaRPr lang="en-US" sz="1800" dirty="0"/>
          </a:p>
          <a:p>
            <a:pPr marL="114300" algn="just">
              <a:lnSpc>
                <a:spcPct val="115000"/>
              </a:lnSpc>
              <a:buClr>
                <a:schemeClr val="dk1"/>
              </a:buClr>
              <a:buSzPts val="1800"/>
            </a:pPr>
            <a:endParaRPr lang="vi-VN" sz="1800" b="1" dirty="0"/>
          </a:p>
        </p:txBody>
      </p:sp>
      <p:pic>
        <p:nvPicPr>
          <p:cNvPr id="4" name="Picture 3">
            <a:extLst>
              <a:ext uri="{FF2B5EF4-FFF2-40B4-BE49-F238E27FC236}">
                <a16:creationId xmlns:a16="http://schemas.microsoft.com/office/drawing/2014/main" id="{7A53AEB0-8C93-7914-72B0-1E8487586892}"/>
              </a:ext>
            </a:extLst>
          </p:cNvPr>
          <p:cNvPicPr>
            <a:picLocks noChangeAspect="1"/>
          </p:cNvPicPr>
          <p:nvPr/>
        </p:nvPicPr>
        <p:blipFill>
          <a:blip r:embed="rId3"/>
          <a:stretch>
            <a:fillRect/>
          </a:stretch>
        </p:blipFill>
        <p:spPr>
          <a:xfrm>
            <a:off x="7347833" y="2106385"/>
            <a:ext cx="4260871" cy="2835416"/>
          </a:xfrm>
          <a:prstGeom prst="rect">
            <a:avLst/>
          </a:prstGeom>
        </p:spPr>
      </p:pic>
    </p:spTree>
    <p:extLst>
      <p:ext uri="{BB962C8B-B14F-4D97-AF65-F5344CB8AC3E}">
        <p14:creationId xmlns:p14="http://schemas.microsoft.com/office/powerpoint/2010/main" val="192634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414413" y="6325177"/>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18</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414413" y="6325177"/>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18</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dirty="0" err="1">
                <a:solidFill>
                  <a:srgbClr val="0C0C0C"/>
                </a:solidFill>
              </a:rPr>
              <a:t>Hướng</a:t>
            </a:r>
            <a:r>
              <a:rPr lang="en-US" sz="3600" b="1" dirty="0">
                <a:solidFill>
                  <a:srgbClr val="0C0C0C"/>
                </a:solidFill>
              </a:rPr>
              <a:t> </a:t>
            </a:r>
            <a:r>
              <a:rPr lang="en-US" sz="3600" b="1" dirty="0" err="1">
                <a:solidFill>
                  <a:srgbClr val="0C0C0C"/>
                </a:solidFill>
              </a:rPr>
              <a:t>phát</a:t>
            </a:r>
            <a:r>
              <a:rPr lang="en-US" sz="3600" b="1" dirty="0">
                <a:solidFill>
                  <a:srgbClr val="0C0C0C"/>
                </a:solidFill>
              </a:rPr>
              <a:t> </a:t>
            </a:r>
            <a:r>
              <a:rPr lang="en-US" sz="3600" b="1" dirty="0" err="1">
                <a:solidFill>
                  <a:srgbClr val="0C0C0C"/>
                </a:solidFill>
              </a:rPr>
              <a:t>triển</a:t>
            </a:r>
            <a:endParaRPr sz="3600" b="1" i="0" u="none" strike="noStrike" cap="none" dirty="0">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667615" y="1582356"/>
            <a:ext cx="6491721" cy="3693288"/>
          </a:xfrm>
          <a:prstGeom prst="rect">
            <a:avLst/>
          </a:prstGeom>
          <a:noFill/>
          <a:ln>
            <a:noFill/>
          </a:ln>
        </p:spPr>
        <p:txBody>
          <a:bodyPr spcFirstLastPara="1" wrap="square" lIns="91425" tIns="91425" rIns="91425" bIns="91425" anchor="t" anchorCtr="0">
            <a:spAutoFit/>
          </a:bodyPr>
          <a:lstStyle/>
          <a:p>
            <a:pPr marL="114300" algn="just">
              <a:lnSpc>
                <a:spcPct val="200000"/>
              </a:lnSpc>
              <a:buClr>
                <a:schemeClr val="dk1"/>
              </a:buClr>
              <a:buSzPts val="1800"/>
            </a:pPr>
            <a:r>
              <a:rPr lang="en-US" sz="2400" b="1" dirty="0" err="1"/>
              <a:t>Mở</a:t>
            </a:r>
            <a:r>
              <a:rPr lang="en-US" sz="2400" b="1" dirty="0"/>
              <a:t> </a:t>
            </a:r>
            <a:r>
              <a:rPr lang="en-US" sz="2400" b="1" dirty="0" err="1"/>
              <a:t>rộng</a:t>
            </a:r>
            <a:r>
              <a:rPr lang="en-US" sz="2400" b="1" dirty="0"/>
              <a:t> </a:t>
            </a:r>
            <a:r>
              <a:rPr lang="en-US" sz="2400" b="1" dirty="0" err="1"/>
              <a:t>ứng</a:t>
            </a:r>
            <a:r>
              <a:rPr lang="en-US" sz="2400" b="1" dirty="0"/>
              <a:t> </a:t>
            </a:r>
            <a:r>
              <a:rPr lang="en-US" sz="2400" b="1" dirty="0" err="1"/>
              <a:t>dụng</a:t>
            </a:r>
            <a:endParaRPr lang="en-US" sz="2400" b="1" dirty="0"/>
          </a:p>
          <a:p>
            <a:pPr marL="114300" algn="just">
              <a:lnSpc>
                <a:spcPct val="200000"/>
              </a:lnSpc>
              <a:buClr>
                <a:schemeClr val="dk1"/>
              </a:buClr>
              <a:buSzPts val="1800"/>
            </a:pPr>
            <a:r>
              <a:rPr lang="en-US" sz="1800" b="1" dirty="0" err="1"/>
              <a:t>Các</a:t>
            </a:r>
            <a:r>
              <a:rPr lang="en-US" sz="1800" b="1" dirty="0"/>
              <a:t> </a:t>
            </a:r>
            <a:r>
              <a:rPr lang="en-US" sz="1800" b="1" dirty="0" err="1"/>
              <a:t>lĩnh</a:t>
            </a:r>
            <a:r>
              <a:rPr lang="en-US" sz="1800" b="1" dirty="0"/>
              <a:t> </a:t>
            </a:r>
            <a:r>
              <a:rPr lang="en-US" sz="1800" b="1" dirty="0" err="1"/>
              <a:t>vực</a:t>
            </a:r>
            <a:r>
              <a:rPr lang="en-US" sz="1800" b="1" dirty="0"/>
              <a:t> </a:t>
            </a:r>
            <a:r>
              <a:rPr lang="en-US" sz="1800" b="1" dirty="0" err="1"/>
              <a:t>khác</a:t>
            </a:r>
            <a:endParaRPr lang="en-US" sz="1800" b="1" dirty="0"/>
          </a:p>
          <a:p>
            <a:pPr marL="400050" indent="-285750" algn="just">
              <a:lnSpc>
                <a:spcPct val="200000"/>
              </a:lnSpc>
              <a:buClr>
                <a:schemeClr val="dk1"/>
              </a:buClr>
              <a:buSzPts val="1800"/>
              <a:buFont typeface="Arial" panose="020B0604020202020204" pitchFamily="34" charset="0"/>
              <a:buChar char="•"/>
            </a:pPr>
            <a:r>
              <a:rPr lang="en-US" sz="1800" dirty="0" err="1"/>
              <a:t>Quản</a:t>
            </a:r>
            <a:r>
              <a:rPr lang="en-US" sz="1800" dirty="0"/>
              <a:t> </a:t>
            </a:r>
            <a:r>
              <a:rPr lang="en-US" sz="1800" dirty="0" err="1"/>
              <a:t>lý</a:t>
            </a:r>
            <a:r>
              <a:rPr lang="en-US" sz="1800" dirty="0"/>
              <a:t> </a:t>
            </a:r>
            <a:r>
              <a:rPr lang="en-US" sz="1800" dirty="0" err="1"/>
              <a:t>lượng</a:t>
            </a:r>
            <a:r>
              <a:rPr lang="en-US" sz="1800" dirty="0"/>
              <a:t> </a:t>
            </a:r>
            <a:r>
              <a:rPr lang="en-US" sz="1800" dirty="0" err="1"/>
              <a:t>trái</a:t>
            </a:r>
            <a:r>
              <a:rPr lang="en-US" sz="1800" dirty="0"/>
              <a:t> </a:t>
            </a:r>
            <a:r>
              <a:rPr lang="en-US" sz="1800" dirty="0" err="1"/>
              <a:t>cây</a:t>
            </a:r>
            <a:r>
              <a:rPr lang="en-US" sz="1800" dirty="0"/>
              <a:t> </a:t>
            </a:r>
            <a:r>
              <a:rPr lang="en-US" sz="1800" dirty="0" err="1"/>
              <a:t>trong</a:t>
            </a:r>
            <a:r>
              <a:rPr lang="en-US" sz="1800" dirty="0"/>
              <a:t> </a:t>
            </a:r>
            <a:r>
              <a:rPr lang="en-US" sz="1800" dirty="0" err="1"/>
              <a:t>kho</a:t>
            </a:r>
            <a:r>
              <a:rPr lang="en-US" sz="1800" dirty="0"/>
              <a:t>, </a:t>
            </a:r>
            <a:r>
              <a:rPr lang="en-US" sz="1800" dirty="0" err="1"/>
              <a:t>tối</a:t>
            </a:r>
            <a:r>
              <a:rPr lang="en-US" sz="1800" dirty="0"/>
              <a:t> </a:t>
            </a:r>
            <a:r>
              <a:rPr lang="en-US" sz="1800" dirty="0" err="1"/>
              <a:t>ưu</a:t>
            </a:r>
            <a:r>
              <a:rPr lang="en-US" sz="1800" dirty="0"/>
              <a:t> </a:t>
            </a:r>
            <a:r>
              <a:rPr lang="en-US" sz="1800" dirty="0" err="1"/>
              <a:t>hóa</a:t>
            </a:r>
            <a:r>
              <a:rPr lang="en-US" sz="1800" dirty="0"/>
              <a:t> </a:t>
            </a:r>
            <a:r>
              <a:rPr lang="en-US" sz="1800" dirty="0" err="1"/>
              <a:t>quá</a:t>
            </a:r>
            <a:r>
              <a:rPr lang="en-US" sz="1800" dirty="0"/>
              <a:t> </a:t>
            </a:r>
            <a:r>
              <a:rPr lang="en-US" sz="1800" dirty="0" err="1"/>
              <a:t>trình</a:t>
            </a:r>
            <a:r>
              <a:rPr lang="en-US" sz="1800" dirty="0"/>
              <a:t> logistic</a:t>
            </a:r>
          </a:p>
          <a:p>
            <a:pPr marL="400050" indent="-285750" algn="just">
              <a:lnSpc>
                <a:spcPct val="200000"/>
              </a:lnSpc>
              <a:buClr>
                <a:schemeClr val="dk1"/>
              </a:buClr>
              <a:buSzPts val="1800"/>
              <a:buFont typeface="Arial" panose="020B0604020202020204" pitchFamily="34" charset="0"/>
              <a:buChar char="•"/>
            </a:pPr>
            <a:r>
              <a:rPr lang="en-US" sz="1800" dirty="0" err="1"/>
              <a:t>Kiểm</a:t>
            </a:r>
            <a:r>
              <a:rPr lang="en-US" sz="1800" dirty="0"/>
              <a:t> </a:t>
            </a:r>
            <a:r>
              <a:rPr lang="en-US" sz="1800" dirty="0" err="1"/>
              <a:t>tra</a:t>
            </a:r>
            <a:r>
              <a:rPr lang="en-US" sz="1800" dirty="0"/>
              <a:t> </a:t>
            </a:r>
            <a:r>
              <a:rPr lang="en-US" sz="1800" dirty="0" err="1"/>
              <a:t>chất</a:t>
            </a:r>
            <a:r>
              <a:rPr lang="en-US" sz="1800" dirty="0"/>
              <a:t> </a:t>
            </a:r>
            <a:r>
              <a:rPr lang="en-US" sz="1800" dirty="0" err="1"/>
              <a:t>lượng</a:t>
            </a:r>
            <a:r>
              <a:rPr lang="en-US" sz="1800" dirty="0"/>
              <a:t> </a:t>
            </a:r>
            <a:r>
              <a:rPr lang="en-US" sz="1800" dirty="0" err="1"/>
              <a:t>và</a:t>
            </a:r>
            <a:r>
              <a:rPr lang="en-US" sz="1800" dirty="0"/>
              <a:t> </a:t>
            </a:r>
            <a:r>
              <a:rPr lang="en-US" sz="1800" dirty="0" err="1"/>
              <a:t>tự</a:t>
            </a:r>
            <a:r>
              <a:rPr lang="en-US" sz="1800" dirty="0"/>
              <a:t> </a:t>
            </a:r>
            <a:r>
              <a:rPr lang="en-US" sz="1800" dirty="0" err="1"/>
              <a:t>động</a:t>
            </a:r>
            <a:r>
              <a:rPr lang="en-US" sz="1800" dirty="0"/>
              <a:t> </a:t>
            </a:r>
            <a:r>
              <a:rPr lang="en-US" sz="1800" dirty="0" err="1"/>
              <a:t>phân</a:t>
            </a:r>
            <a:r>
              <a:rPr lang="en-US" sz="1800" dirty="0"/>
              <a:t> </a:t>
            </a:r>
            <a:r>
              <a:rPr lang="en-US" sz="1800" dirty="0" err="1"/>
              <a:t>loại</a:t>
            </a:r>
            <a:r>
              <a:rPr lang="en-US" sz="1800" dirty="0"/>
              <a:t> </a:t>
            </a:r>
            <a:r>
              <a:rPr lang="en-US" sz="1800" dirty="0" err="1"/>
              <a:t>trong</a:t>
            </a:r>
            <a:r>
              <a:rPr lang="en-US" sz="1800" dirty="0"/>
              <a:t> </a:t>
            </a:r>
            <a:r>
              <a:rPr lang="en-US" sz="1800" dirty="0" err="1"/>
              <a:t>quy</a:t>
            </a:r>
            <a:r>
              <a:rPr lang="en-US" sz="1800" dirty="0"/>
              <a:t> </a:t>
            </a:r>
            <a:r>
              <a:rPr lang="en-US" sz="1800" dirty="0" err="1"/>
              <a:t>trình</a:t>
            </a:r>
            <a:r>
              <a:rPr lang="en-US" sz="1800" dirty="0"/>
              <a:t> </a:t>
            </a:r>
            <a:r>
              <a:rPr lang="en-US" sz="1800" dirty="0" err="1"/>
              <a:t>sản</a:t>
            </a:r>
            <a:r>
              <a:rPr lang="en-US" sz="1800" dirty="0"/>
              <a:t> </a:t>
            </a:r>
            <a:r>
              <a:rPr lang="en-US" sz="1800" dirty="0" err="1"/>
              <a:t>xuất</a:t>
            </a:r>
            <a:r>
              <a:rPr lang="en-US" sz="1800" dirty="0"/>
              <a:t> </a:t>
            </a:r>
            <a:r>
              <a:rPr lang="en-US" sz="1800" dirty="0" err="1"/>
              <a:t>thực</a:t>
            </a:r>
            <a:r>
              <a:rPr lang="en-US" sz="1800" dirty="0"/>
              <a:t> </a:t>
            </a:r>
            <a:r>
              <a:rPr lang="en-US" sz="1800" dirty="0" err="1"/>
              <a:t>phẩm</a:t>
            </a:r>
            <a:endParaRPr lang="en-US" sz="1800" dirty="0"/>
          </a:p>
        </p:txBody>
      </p:sp>
      <p:pic>
        <p:nvPicPr>
          <p:cNvPr id="2050" name="Picture 2" descr="Choosing The Right Image Recognition Model for Your Project - SentiSight.ai">
            <a:extLst>
              <a:ext uri="{FF2B5EF4-FFF2-40B4-BE49-F238E27FC236}">
                <a16:creationId xmlns:a16="http://schemas.microsoft.com/office/drawing/2014/main" id="{006906F5-EE22-F956-C936-CF4144ABB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2" y="1372898"/>
            <a:ext cx="3385703" cy="24132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1929E36-D12C-2A6F-81F9-74FD0EBDC3D6}"/>
              </a:ext>
            </a:extLst>
          </p:cNvPr>
          <p:cNvPicPr>
            <a:picLocks noChangeAspect="1"/>
          </p:cNvPicPr>
          <p:nvPr/>
        </p:nvPicPr>
        <p:blipFill>
          <a:blip r:embed="rId4"/>
          <a:stretch>
            <a:fillRect/>
          </a:stretch>
        </p:blipFill>
        <p:spPr>
          <a:xfrm>
            <a:off x="7696202" y="3855260"/>
            <a:ext cx="3385703" cy="2176523"/>
          </a:xfrm>
          <a:prstGeom prst="rect">
            <a:avLst/>
          </a:prstGeom>
        </p:spPr>
      </p:pic>
    </p:spTree>
    <p:extLst>
      <p:ext uri="{BB962C8B-B14F-4D97-AF65-F5344CB8AC3E}">
        <p14:creationId xmlns:p14="http://schemas.microsoft.com/office/powerpoint/2010/main" val="418527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414413" y="6325177"/>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19</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414413" y="6325177"/>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19</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dirty="0" err="1">
                <a:solidFill>
                  <a:srgbClr val="0C0C0C"/>
                </a:solidFill>
              </a:rPr>
              <a:t>Hướng</a:t>
            </a:r>
            <a:r>
              <a:rPr lang="en-US" sz="3600" b="1" dirty="0">
                <a:solidFill>
                  <a:srgbClr val="0C0C0C"/>
                </a:solidFill>
              </a:rPr>
              <a:t> </a:t>
            </a:r>
            <a:r>
              <a:rPr lang="en-US" sz="3600" b="1" dirty="0" err="1">
                <a:solidFill>
                  <a:srgbClr val="0C0C0C"/>
                </a:solidFill>
              </a:rPr>
              <a:t>phát</a:t>
            </a:r>
            <a:r>
              <a:rPr lang="en-US" sz="3600" b="1" dirty="0">
                <a:solidFill>
                  <a:srgbClr val="0C0C0C"/>
                </a:solidFill>
              </a:rPr>
              <a:t> </a:t>
            </a:r>
            <a:r>
              <a:rPr lang="en-US" sz="3600" b="1" dirty="0" err="1">
                <a:solidFill>
                  <a:srgbClr val="0C0C0C"/>
                </a:solidFill>
              </a:rPr>
              <a:t>triển</a:t>
            </a:r>
            <a:endParaRPr sz="3600" b="1" i="0" u="none" strike="noStrike" cap="none" dirty="0">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636442" y="1722621"/>
            <a:ext cx="7063222" cy="3827171"/>
          </a:xfrm>
          <a:prstGeom prst="rect">
            <a:avLst/>
          </a:prstGeom>
          <a:noFill/>
          <a:ln>
            <a:noFill/>
          </a:ln>
        </p:spPr>
        <p:txBody>
          <a:bodyPr spcFirstLastPara="1" wrap="square" lIns="91425" tIns="91425" rIns="91425" bIns="91425" anchor="t" anchorCtr="0">
            <a:spAutoFit/>
          </a:bodyPr>
          <a:lstStyle/>
          <a:p>
            <a:pPr marL="114300" algn="just">
              <a:lnSpc>
                <a:spcPct val="150000"/>
              </a:lnSpc>
              <a:buClr>
                <a:schemeClr val="dk1"/>
              </a:buClr>
              <a:buSzPts val="1800"/>
            </a:pPr>
            <a:r>
              <a:rPr lang="en-US" sz="2400" b="1" dirty="0" err="1"/>
              <a:t>Mở</a:t>
            </a:r>
            <a:r>
              <a:rPr lang="en-US" sz="2400" b="1" dirty="0"/>
              <a:t> </a:t>
            </a:r>
            <a:r>
              <a:rPr lang="en-US" sz="2400" b="1" dirty="0" err="1"/>
              <a:t>rộng</a:t>
            </a:r>
            <a:r>
              <a:rPr lang="en-US" sz="2400" b="1" dirty="0"/>
              <a:t> </a:t>
            </a:r>
            <a:r>
              <a:rPr lang="en-US" sz="2400" b="1" dirty="0" err="1"/>
              <a:t>ứng</a:t>
            </a:r>
            <a:r>
              <a:rPr lang="en-US" sz="2400" b="1" dirty="0"/>
              <a:t> </a:t>
            </a:r>
            <a:r>
              <a:rPr lang="en-US" sz="2400" b="1" dirty="0" err="1"/>
              <a:t>dụng</a:t>
            </a:r>
            <a:endParaRPr lang="en-US" sz="2400" b="1" dirty="0"/>
          </a:p>
          <a:p>
            <a:pPr marL="114300" algn="just">
              <a:lnSpc>
                <a:spcPct val="200000"/>
              </a:lnSpc>
              <a:buClr>
                <a:schemeClr val="dk1"/>
              </a:buClr>
              <a:buSzPts val="1800"/>
            </a:pPr>
            <a:r>
              <a:rPr lang="en-US" sz="1800" b="1" dirty="0" err="1"/>
              <a:t>Các</a:t>
            </a:r>
            <a:r>
              <a:rPr lang="en-US" sz="1800" b="1" dirty="0"/>
              <a:t> </a:t>
            </a:r>
            <a:r>
              <a:rPr lang="en-US" sz="1800" b="1" dirty="0" err="1"/>
              <a:t>lĩnh</a:t>
            </a:r>
            <a:r>
              <a:rPr lang="en-US" sz="1800" b="1" dirty="0"/>
              <a:t> </a:t>
            </a:r>
            <a:r>
              <a:rPr lang="en-US" sz="1800" b="1" dirty="0" err="1"/>
              <a:t>vực</a:t>
            </a:r>
            <a:r>
              <a:rPr lang="en-US" sz="1800" b="1" dirty="0"/>
              <a:t> </a:t>
            </a:r>
            <a:r>
              <a:rPr lang="en-US" sz="1800" b="1" dirty="0" err="1"/>
              <a:t>khác</a:t>
            </a:r>
            <a:endParaRPr lang="en-US" sz="1800" b="1" dirty="0"/>
          </a:p>
          <a:p>
            <a:pPr marL="400050" indent="-285750" algn="just">
              <a:lnSpc>
                <a:spcPct val="200000"/>
              </a:lnSpc>
              <a:buClr>
                <a:schemeClr val="dk1"/>
              </a:buClr>
              <a:buSzPts val="1800"/>
              <a:buFont typeface="Arial" panose="020B0604020202020204" pitchFamily="34" charset="0"/>
              <a:buChar char="•"/>
            </a:pPr>
            <a:r>
              <a:rPr lang="en-US" sz="1800" dirty="0" err="1"/>
              <a:t>Đánh</a:t>
            </a:r>
            <a:r>
              <a:rPr lang="en-US" sz="1800" dirty="0"/>
              <a:t> </a:t>
            </a:r>
            <a:r>
              <a:rPr lang="en-US" sz="1800" dirty="0" err="1"/>
              <a:t>giá</a:t>
            </a:r>
            <a:r>
              <a:rPr lang="en-US" sz="1800" dirty="0"/>
              <a:t> </a:t>
            </a:r>
            <a:r>
              <a:rPr lang="en-US" sz="1800" dirty="0" err="1"/>
              <a:t>chất</a:t>
            </a:r>
            <a:r>
              <a:rPr lang="en-US" sz="1800" dirty="0"/>
              <a:t> </a:t>
            </a:r>
            <a:r>
              <a:rPr lang="en-US" sz="1800" dirty="0" err="1"/>
              <a:t>lượng</a:t>
            </a:r>
            <a:r>
              <a:rPr lang="en-US" sz="1800" dirty="0"/>
              <a:t>, </a:t>
            </a:r>
            <a:r>
              <a:rPr lang="en-US" sz="1800" dirty="0" err="1"/>
              <a:t>cung</a:t>
            </a:r>
            <a:r>
              <a:rPr lang="en-US" sz="1800" dirty="0"/>
              <a:t> </a:t>
            </a:r>
            <a:r>
              <a:rPr lang="en-US" sz="1800" dirty="0" err="1"/>
              <a:t>cấp</a:t>
            </a:r>
            <a:r>
              <a:rPr lang="en-US" sz="1800" dirty="0"/>
              <a:t> </a:t>
            </a:r>
            <a:r>
              <a:rPr lang="en-US" sz="1800" dirty="0" err="1"/>
              <a:t>thông</a:t>
            </a:r>
            <a:r>
              <a:rPr lang="en-US" sz="1800" dirty="0"/>
              <a:t> tin </a:t>
            </a:r>
            <a:r>
              <a:rPr lang="en-US" sz="1800" dirty="0" err="1"/>
              <a:t>chính</a:t>
            </a:r>
            <a:r>
              <a:rPr lang="en-US" sz="1800" dirty="0"/>
              <a:t> </a:t>
            </a:r>
            <a:r>
              <a:rPr lang="en-US" sz="1800" dirty="0" err="1"/>
              <a:t>xác</a:t>
            </a:r>
            <a:r>
              <a:rPr lang="en-US" sz="1800" dirty="0"/>
              <a:t> </a:t>
            </a:r>
            <a:r>
              <a:rPr lang="en-US" sz="1800" dirty="0" err="1"/>
              <a:t>cho</a:t>
            </a:r>
            <a:r>
              <a:rPr lang="en-US" sz="1800" dirty="0"/>
              <a:t> </a:t>
            </a:r>
            <a:r>
              <a:rPr lang="en-US" sz="1800" dirty="0" err="1"/>
              <a:t>các</a:t>
            </a:r>
            <a:r>
              <a:rPr lang="en-US" sz="1800" dirty="0"/>
              <a:t> </a:t>
            </a:r>
            <a:r>
              <a:rPr lang="en-US" sz="1800" dirty="0" err="1"/>
              <a:t>chế</a:t>
            </a:r>
            <a:r>
              <a:rPr lang="en-US" sz="1800" dirty="0"/>
              <a:t> </a:t>
            </a:r>
            <a:r>
              <a:rPr lang="en-US" sz="1800" dirty="0" err="1"/>
              <a:t>độ</a:t>
            </a:r>
            <a:r>
              <a:rPr lang="en-US" sz="1800" dirty="0"/>
              <a:t> </a:t>
            </a:r>
            <a:r>
              <a:rPr lang="en-US" sz="1800" dirty="0" err="1"/>
              <a:t>dinh</a:t>
            </a:r>
            <a:r>
              <a:rPr lang="en-US" sz="1800" dirty="0"/>
              <a:t> </a:t>
            </a:r>
            <a:r>
              <a:rPr lang="en-US" sz="1800" dirty="0" err="1"/>
              <a:t>dưỡng</a:t>
            </a:r>
            <a:endParaRPr lang="en-US" sz="1800" dirty="0"/>
          </a:p>
          <a:p>
            <a:pPr marL="400050" indent="-285750" algn="just">
              <a:lnSpc>
                <a:spcPct val="200000"/>
              </a:lnSpc>
              <a:buClr>
                <a:schemeClr val="dk1"/>
              </a:buClr>
              <a:buSzPts val="1800"/>
              <a:buFont typeface="Arial" panose="020B0604020202020204" pitchFamily="34" charset="0"/>
              <a:buChar char="•"/>
            </a:pPr>
            <a:r>
              <a:rPr lang="en-US" sz="1800" dirty="0" err="1"/>
              <a:t>Tích</a:t>
            </a:r>
            <a:r>
              <a:rPr lang="en-US" sz="1800" dirty="0"/>
              <a:t> </a:t>
            </a:r>
            <a:r>
              <a:rPr lang="en-US" sz="1800" dirty="0" err="1"/>
              <a:t>hợp</a:t>
            </a:r>
            <a:r>
              <a:rPr lang="en-US" sz="1800" dirty="0"/>
              <a:t> </a:t>
            </a:r>
            <a:r>
              <a:rPr lang="en-US" sz="1800" dirty="0" err="1"/>
              <a:t>vào</a:t>
            </a:r>
            <a:r>
              <a:rPr lang="en-US" sz="1800" dirty="0"/>
              <a:t> </a:t>
            </a:r>
            <a:r>
              <a:rPr lang="en-US" sz="1800" dirty="0" err="1"/>
              <a:t>hệ</a:t>
            </a:r>
            <a:r>
              <a:rPr lang="en-US" sz="1800" dirty="0"/>
              <a:t> </a:t>
            </a:r>
            <a:r>
              <a:rPr lang="en-US" sz="1800" dirty="0" err="1"/>
              <a:t>thống</a:t>
            </a:r>
            <a:r>
              <a:rPr lang="en-US" sz="1800" dirty="0"/>
              <a:t> IoT </a:t>
            </a:r>
            <a:r>
              <a:rPr lang="en-US" sz="1800" dirty="0" err="1"/>
              <a:t>để</a:t>
            </a:r>
            <a:r>
              <a:rPr lang="en-US" sz="1800" dirty="0"/>
              <a:t> </a:t>
            </a:r>
            <a:r>
              <a:rPr lang="en-US" sz="1800" dirty="0" err="1"/>
              <a:t>theo</a:t>
            </a:r>
            <a:r>
              <a:rPr lang="en-US" sz="1800" dirty="0"/>
              <a:t> </a:t>
            </a:r>
            <a:r>
              <a:rPr lang="en-US" sz="1800" dirty="0" err="1"/>
              <a:t>dõi</a:t>
            </a:r>
            <a:r>
              <a:rPr lang="en-US" sz="1800" dirty="0"/>
              <a:t> </a:t>
            </a:r>
            <a:r>
              <a:rPr lang="en-US" sz="1800" dirty="0" err="1"/>
              <a:t>và</a:t>
            </a:r>
            <a:r>
              <a:rPr lang="en-US" sz="1800" dirty="0"/>
              <a:t> </a:t>
            </a:r>
            <a:r>
              <a:rPr lang="en-US" sz="1800" dirty="0" err="1"/>
              <a:t>quản</a:t>
            </a:r>
            <a:r>
              <a:rPr lang="en-US" sz="1800" dirty="0"/>
              <a:t> </a:t>
            </a:r>
            <a:r>
              <a:rPr lang="en-US" sz="1800" dirty="0" err="1"/>
              <a:t>lý</a:t>
            </a:r>
            <a:r>
              <a:rPr lang="en-US" sz="1800" dirty="0"/>
              <a:t> </a:t>
            </a:r>
            <a:r>
              <a:rPr lang="en-US" sz="1800" dirty="0" err="1"/>
              <a:t>trái</a:t>
            </a:r>
            <a:r>
              <a:rPr lang="en-US" sz="1800" dirty="0"/>
              <a:t> </a:t>
            </a:r>
            <a:r>
              <a:rPr lang="en-US" sz="1800" dirty="0" err="1"/>
              <a:t>cây</a:t>
            </a:r>
            <a:r>
              <a:rPr lang="en-US" sz="1800" dirty="0"/>
              <a:t> </a:t>
            </a:r>
            <a:r>
              <a:rPr lang="en-US" sz="1800" dirty="0" err="1"/>
              <a:t>từ</a:t>
            </a:r>
            <a:r>
              <a:rPr lang="en-US" sz="1800" dirty="0"/>
              <a:t> xa </a:t>
            </a:r>
            <a:r>
              <a:rPr lang="en-US" sz="1800" dirty="0" err="1"/>
              <a:t>với</a:t>
            </a:r>
            <a:r>
              <a:rPr lang="en-US" sz="1800" dirty="0"/>
              <a:t> </a:t>
            </a:r>
            <a:r>
              <a:rPr lang="en-US" sz="1800" dirty="0" err="1"/>
              <a:t>cảm</a:t>
            </a:r>
            <a:r>
              <a:rPr lang="en-US" sz="1800" dirty="0"/>
              <a:t> </a:t>
            </a:r>
            <a:r>
              <a:rPr lang="en-US" sz="1800" dirty="0" err="1"/>
              <a:t>biến</a:t>
            </a:r>
            <a:r>
              <a:rPr lang="en-US" sz="1800" dirty="0"/>
              <a:t> </a:t>
            </a:r>
            <a:r>
              <a:rPr lang="en-US" sz="1800" dirty="0" err="1"/>
              <a:t>và</a:t>
            </a:r>
            <a:r>
              <a:rPr lang="en-US" sz="1800" dirty="0"/>
              <a:t> camera</a:t>
            </a:r>
          </a:p>
          <a:p>
            <a:pPr marL="114300" algn="just">
              <a:lnSpc>
                <a:spcPct val="115000"/>
              </a:lnSpc>
              <a:buClr>
                <a:schemeClr val="dk1"/>
              </a:buClr>
              <a:buSzPts val="1800"/>
            </a:pPr>
            <a:endParaRPr lang="vi-VN" sz="1800" b="1" dirty="0"/>
          </a:p>
        </p:txBody>
      </p:sp>
      <p:pic>
        <p:nvPicPr>
          <p:cNvPr id="4" name="Picture 3">
            <a:extLst>
              <a:ext uri="{FF2B5EF4-FFF2-40B4-BE49-F238E27FC236}">
                <a16:creationId xmlns:a16="http://schemas.microsoft.com/office/drawing/2014/main" id="{12EC9B44-057B-9592-6A4A-06D23506F7FE}"/>
              </a:ext>
            </a:extLst>
          </p:cNvPr>
          <p:cNvPicPr>
            <a:picLocks noChangeAspect="1"/>
          </p:cNvPicPr>
          <p:nvPr/>
        </p:nvPicPr>
        <p:blipFill>
          <a:blip r:embed="rId3"/>
          <a:stretch>
            <a:fillRect/>
          </a:stretch>
        </p:blipFill>
        <p:spPr>
          <a:xfrm>
            <a:off x="8155992" y="1259319"/>
            <a:ext cx="3399566" cy="2554146"/>
          </a:xfrm>
          <a:prstGeom prst="rect">
            <a:avLst/>
          </a:prstGeom>
        </p:spPr>
      </p:pic>
      <p:pic>
        <p:nvPicPr>
          <p:cNvPr id="5" name="Picture 4">
            <a:extLst>
              <a:ext uri="{FF2B5EF4-FFF2-40B4-BE49-F238E27FC236}">
                <a16:creationId xmlns:a16="http://schemas.microsoft.com/office/drawing/2014/main" id="{8AE20537-6D2A-4130-3A65-002DE642A2C3}"/>
              </a:ext>
            </a:extLst>
          </p:cNvPr>
          <p:cNvPicPr>
            <a:picLocks noChangeAspect="1"/>
          </p:cNvPicPr>
          <p:nvPr/>
        </p:nvPicPr>
        <p:blipFill>
          <a:blip r:embed="rId4"/>
          <a:stretch>
            <a:fillRect/>
          </a:stretch>
        </p:blipFill>
        <p:spPr>
          <a:xfrm>
            <a:off x="8155992" y="3869645"/>
            <a:ext cx="3399566" cy="2262257"/>
          </a:xfrm>
          <a:prstGeom prst="rect">
            <a:avLst/>
          </a:prstGeom>
        </p:spPr>
      </p:pic>
    </p:spTree>
    <p:extLst>
      <p:ext uri="{BB962C8B-B14F-4D97-AF65-F5344CB8AC3E}">
        <p14:creationId xmlns:p14="http://schemas.microsoft.com/office/powerpoint/2010/main" val="14663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a:t>
            </a:r>
            <a:r>
              <a:rPr lang="vi-VN" sz="1600">
                <a:solidFill>
                  <a:schemeClr val="dk1"/>
                </a:solidFill>
                <a:latin typeface="Arial"/>
                <a:ea typeface="Arial"/>
                <a:cs typeface="Arial"/>
                <a:sym typeface="Arial"/>
              </a:rPr>
              <a:t>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2</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2</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5" y="480000"/>
            <a:ext cx="35091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a:solidFill>
                  <a:srgbClr val="0C0C0C"/>
                </a:solidFill>
              </a:rPr>
              <a:t>MỤC LỤC</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 name="Hộp Văn bản 1">
            <a:extLst>
              <a:ext uri="{FF2B5EF4-FFF2-40B4-BE49-F238E27FC236}">
                <a16:creationId xmlns:a16="http://schemas.microsoft.com/office/drawing/2014/main" id="{1356D5BC-2E0F-BED3-8866-0E37B7878B68}"/>
              </a:ext>
            </a:extLst>
          </p:cNvPr>
          <p:cNvSpPr txBox="1"/>
          <p:nvPr/>
        </p:nvSpPr>
        <p:spPr>
          <a:xfrm>
            <a:off x="793103" y="1841452"/>
            <a:ext cx="10605788" cy="3385542"/>
          </a:xfrm>
          <a:prstGeom prst="rect">
            <a:avLst/>
          </a:prstGeom>
          <a:noFill/>
        </p:spPr>
        <p:txBody>
          <a:bodyPr wrap="square" rtlCol="0">
            <a:spAutoFit/>
          </a:bodyPr>
          <a:lstStyle/>
          <a:p>
            <a:pPr marL="400050" indent="-400050">
              <a:lnSpc>
                <a:spcPct val="200000"/>
              </a:lnSpc>
              <a:buAutoNum type="romanUcPeriod"/>
            </a:pPr>
            <a:r>
              <a:rPr lang="vi-VN" sz="2000" b="1" dirty="0"/>
              <a:t>Giới thiệu</a:t>
            </a:r>
            <a:endParaRPr lang="en-US" sz="2000" b="1" dirty="0"/>
          </a:p>
          <a:p>
            <a:pPr marL="400050" indent="-400050">
              <a:lnSpc>
                <a:spcPct val="200000"/>
              </a:lnSpc>
              <a:buAutoNum type="romanUcPeriod"/>
            </a:pPr>
            <a:r>
              <a:rPr lang="vi-VN" sz="2000" b="1" dirty="0"/>
              <a:t>Phương pháp/Hướng tiếp cận</a:t>
            </a:r>
            <a:endParaRPr lang="en-US" sz="2000" b="1" dirty="0"/>
          </a:p>
          <a:p>
            <a:pPr marL="400050" indent="-400050">
              <a:lnSpc>
                <a:spcPct val="200000"/>
              </a:lnSpc>
              <a:buAutoNum type="romanUcPeriod"/>
            </a:pPr>
            <a:r>
              <a:rPr lang="vi-VN" sz="2000" b="1" dirty="0"/>
              <a:t>Kết quả đạt được</a:t>
            </a:r>
            <a:endParaRPr lang="en-US" sz="2000" dirty="0"/>
          </a:p>
          <a:p>
            <a:pPr marL="400050" indent="-400050">
              <a:lnSpc>
                <a:spcPct val="200000"/>
              </a:lnSpc>
              <a:buAutoNum type="romanUcPeriod"/>
            </a:pPr>
            <a:r>
              <a:rPr lang="vi-VN" sz="2000" b="1" dirty="0"/>
              <a:t>Hướng phát triển</a:t>
            </a:r>
            <a:endParaRPr lang="en-US" sz="2000" dirty="0"/>
          </a:p>
          <a:p>
            <a:pPr marL="400050" indent="-400050">
              <a:lnSpc>
                <a:spcPct val="200000"/>
              </a:lnSpc>
              <a:buAutoNum type="romanUcPeriod"/>
            </a:pPr>
            <a:r>
              <a:rPr lang="vi-VN" sz="2000" b="1" dirty="0"/>
              <a:t>Demo</a:t>
            </a:r>
          </a:p>
          <a:p>
            <a:endParaRPr lang="en-US" dirty="0"/>
          </a:p>
        </p:txBody>
      </p:sp>
      <p:pic>
        <p:nvPicPr>
          <p:cNvPr id="5" name="Picture 4" descr="A logo of a fruit detector&#10;&#10;Description automatically generated">
            <a:extLst>
              <a:ext uri="{FF2B5EF4-FFF2-40B4-BE49-F238E27FC236}">
                <a16:creationId xmlns:a16="http://schemas.microsoft.com/office/drawing/2014/main" id="{78F25CD3-5829-E7FF-6A51-257DDF59FEF3}"/>
              </a:ext>
            </a:extLst>
          </p:cNvPr>
          <p:cNvPicPr>
            <a:picLocks noChangeAspect="1"/>
          </p:cNvPicPr>
          <p:nvPr/>
        </p:nvPicPr>
        <p:blipFill>
          <a:blip r:embed="rId3"/>
          <a:stretch>
            <a:fillRect/>
          </a:stretch>
        </p:blipFill>
        <p:spPr>
          <a:xfrm>
            <a:off x="6184900" y="1346172"/>
            <a:ext cx="5140324" cy="4045489"/>
          </a:xfrm>
          <a:prstGeom prst="rect">
            <a:avLst/>
          </a:prstGeom>
        </p:spPr>
      </p:pic>
    </p:spTree>
    <p:extLst>
      <p:ext uri="{BB962C8B-B14F-4D97-AF65-F5344CB8AC3E}">
        <p14:creationId xmlns:p14="http://schemas.microsoft.com/office/powerpoint/2010/main" val="3263217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20</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20</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dirty="0" err="1">
                <a:solidFill>
                  <a:srgbClr val="0C0C0C"/>
                </a:solidFill>
              </a:rPr>
              <a:t>Hướng</a:t>
            </a:r>
            <a:r>
              <a:rPr lang="en-US" sz="3600" b="1" dirty="0">
                <a:solidFill>
                  <a:srgbClr val="0C0C0C"/>
                </a:solidFill>
              </a:rPr>
              <a:t> </a:t>
            </a:r>
            <a:r>
              <a:rPr lang="en-US" sz="3600" b="1" dirty="0" err="1">
                <a:solidFill>
                  <a:srgbClr val="0C0C0C"/>
                </a:solidFill>
              </a:rPr>
              <a:t>phát</a:t>
            </a:r>
            <a:r>
              <a:rPr lang="en-US" sz="3600" b="1" dirty="0">
                <a:solidFill>
                  <a:srgbClr val="0C0C0C"/>
                </a:solidFill>
              </a:rPr>
              <a:t> </a:t>
            </a:r>
            <a:r>
              <a:rPr lang="en-US" sz="3600" b="1" dirty="0" err="1">
                <a:solidFill>
                  <a:srgbClr val="0C0C0C"/>
                </a:solidFill>
              </a:rPr>
              <a:t>triển</a:t>
            </a:r>
            <a:endParaRPr sz="3600" b="1" i="0" u="none" strike="noStrike" cap="none" dirty="0">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813086" y="1780298"/>
            <a:ext cx="10190887" cy="2954625"/>
          </a:xfrm>
          <a:prstGeom prst="rect">
            <a:avLst/>
          </a:prstGeom>
          <a:noFill/>
          <a:ln>
            <a:noFill/>
          </a:ln>
        </p:spPr>
        <p:txBody>
          <a:bodyPr spcFirstLastPara="1" wrap="square" lIns="91425" tIns="91425" rIns="91425" bIns="91425" anchor="t" anchorCtr="0">
            <a:spAutoFit/>
          </a:bodyPr>
          <a:lstStyle/>
          <a:p>
            <a:pPr marL="114300" algn="just">
              <a:lnSpc>
                <a:spcPct val="150000"/>
              </a:lnSpc>
              <a:buClr>
                <a:schemeClr val="dk1"/>
              </a:buClr>
              <a:buSzPts val="1800"/>
            </a:pPr>
            <a:r>
              <a:rPr lang="en-US" sz="2400" b="1" dirty="0" err="1"/>
              <a:t>Các</a:t>
            </a:r>
            <a:r>
              <a:rPr lang="en-US" sz="2400" b="1" dirty="0"/>
              <a:t> </a:t>
            </a:r>
            <a:r>
              <a:rPr lang="en-US" sz="2400" b="1" dirty="0" err="1"/>
              <a:t>hướng</a:t>
            </a:r>
            <a:r>
              <a:rPr lang="en-US" sz="2400" b="1" dirty="0"/>
              <a:t> </a:t>
            </a:r>
            <a:r>
              <a:rPr lang="en-US" sz="2400" b="1" dirty="0" err="1"/>
              <a:t>nghiên</a:t>
            </a:r>
            <a:r>
              <a:rPr lang="en-US" sz="2400" b="1" dirty="0"/>
              <a:t> </a:t>
            </a:r>
            <a:r>
              <a:rPr lang="en-US" sz="2400" b="1" dirty="0" err="1"/>
              <a:t>cứu</a:t>
            </a:r>
            <a:r>
              <a:rPr lang="en-US" sz="2400" b="1" dirty="0"/>
              <a:t> </a:t>
            </a:r>
            <a:r>
              <a:rPr lang="en-US" sz="2400" b="1" dirty="0" err="1"/>
              <a:t>tiềm</a:t>
            </a:r>
            <a:r>
              <a:rPr lang="en-US" sz="2400" b="1" dirty="0"/>
              <a:t> </a:t>
            </a:r>
            <a:r>
              <a:rPr lang="en-US" sz="2400" b="1" dirty="0" err="1"/>
              <a:t>năng</a:t>
            </a:r>
            <a:endParaRPr lang="en-US" sz="2400" b="1" dirty="0"/>
          </a:p>
          <a:p>
            <a:pPr marL="400050" indent="-285750" algn="just">
              <a:lnSpc>
                <a:spcPct val="200000"/>
              </a:lnSpc>
              <a:buClr>
                <a:schemeClr val="dk1"/>
              </a:buClr>
              <a:buSzPts val="1800"/>
              <a:buFont typeface="Arial" panose="020B0604020202020204" pitchFamily="34" charset="0"/>
              <a:buChar char="•"/>
            </a:pPr>
            <a:r>
              <a:rPr lang="en-US" sz="1800" dirty="0" err="1"/>
              <a:t>Tăng</a:t>
            </a:r>
            <a:r>
              <a:rPr lang="en-US" sz="1800" dirty="0"/>
              <a:t> </a:t>
            </a:r>
            <a:r>
              <a:rPr lang="en-US" sz="1800" dirty="0" err="1"/>
              <a:t>cường</a:t>
            </a:r>
            <a:r>
              <a:rPr lang="en-US" sz="1800" dirty="0"/>
              <a:t> </a:t>
            </a:r>
            <a:r>
              <a:rPr lang="en-US" sz="1800" dirty="0" err="1"/>
              <a:t>độ</a:t>
            </a:r>
            <a:r>
              <a:rPr lang="en-US" sz="1800" dirty="0"/>
              <a:t> </a:t>
            </a:r>
            <a:r>
              <a:rPr lang="en-US" sz="1800" dirty="0" err="1"/>
              <a:t>chính</a:t>
            </a:r>
            <a:r>
              <a:rPr lang="en-US" sz="1800" dirty="0"/>
              <a:t> </a:t>
            </a:r>
            <a:r>
              <a:rPr lang="en-US" sz="1800" dirty="0" err="1"/>
              <a:t>xác</a:t>
            </a:r>
            <a:r>
              <a:rPr lang="en-US" sz="1800" dirty="0"/>
              <a:t> </a:t>
            </a:r>
            <a:r>
              <a:rPr lang="en-US" sz="1800" dirty="0" err="1"/>
              <a:t>và</a:t>
            </a:r>
            <a:r>
              <a:rPr lang="en-US" sz="1800" dirty="0"/>
              <a:t> </a:t>
            </a:r>
            <a:r>
              <a:rPr lang="en-US" sz="1800" dirty="0" err="1"/>
              <a:t>đa</a:t>
            </a:r>
            <a:r>
              <a:rPr lang="en-US" sz="1800" dirty="0"/>
              <a:t> </a:t>
            </a:r>
            <a:r>
              <a:rPr lang="en-US" sz="1800" dirty="0" err="1"/>
              <a:t>dạng</a:t>
            </a:r>
            <a:r>
              <a:rPr lang="en-US" sz="1800" dirty="0"/>
              <a:t> </a:t>
            </a:r>
            <a:r>
              <a:rPr lang="en-US" sz="1800" dirty="0" err="1"/>
              <a:t>trong</a:t>
            </a:r>
            <a:r>
              <a:rPr lang="en-US" sz="1800" dirty="0"/>
              <a:t> </a:t>
            </a:r>
            <a:r>
              <a:rPr lang="en-US" sz="1800" dirty="0" err="1"/>
              <a:t>các</a:t>
            </a:r>
            <a:r>
              <a:rPr lang="en-US" sz="1800" dirty="0"/>
              <a:t> </a:t>
            </a:r>
            <a:r>
              <a:rPr lang="en-US" sz="1800" dirty="0" err="1"/>
              <a:t>điều</a:t>
            </a:r>
            <a:r>
              <a:rPr lang="en-US" sz="1800" dirty="0"/>
              <a:t> </a:t>
            </a:r>
            <a:r>
              <a:rPr lang="en-US" sz="1800" dirty="0" err="1"/>
              <a:t>kiện</a:t>
            </a:r>
            <a:r>
              <a:rPr lang="en-US" sz="1800" dirty="0"/>
              <a:t> </a:t>
            </a:r>
            <a:r>
              <a:rPr lang="en-US" sz="1800" dirty="0" err="1"/>
              <a:t>môi</a:t>
            </a:r>
            <a:r>
              <a:rPr lang="en-US" sz="1800" dirty="0"/>
              <a:t> </a:t>
            </a:r>
            <a:r>
              <a:rPr lang="en-US" sz="1800" dirty="0" err="1"/>
              <a:t>trường</a:t>
            </a:r>
            <a:r>
              <a:rPr lang="en-US" sz="1800" dirty="0"/>
              <a:t> </a:t>
            </a:r>
            <a:r>
              <a:rPr lang="en-US" sz="1800" dirty="0" err="1"/>
              <a:t>khác</a:t>
            </a:r>
            <a:r>
              <a:rPr lang="en-US" sz="1800" dirty="0"/>
              <a:t> </a:t>
            </a:r>
            <a:r>
              <a:rPr lang="en-US" sz="1800" dirty="0" err="1"/>
              <a:t>nhau</a:t>
            </a:r>
            <a:endParaRPr lang="en-US" sz="1800" dirty="0"/>
          </a:p>
          <a:p>
            <a:pPr marL="400050" indent="-285750" algn="just">
              <a:lnSpc>
                <a:spcPct val="200000"/>
              </a:lnSpc>
              <a:buClr>
                <a:schemeClr val="dk1"/>
              </a:buClr>
              <a:buSzPts val="1800"/>
              <a:buFont typeface="Arial" panose="020B0604020202020204" pitchFamily="34" charset="0"/>
              <a:buChar char="•"/>
            </a:pPr>
            <a:r>
              <a:rPr lang="en-US" sz="1800" dirty="0" err="1"/>
              <a:t>Tích</a:t>
            </a:r>
            <a:r>
              <a:rPr lang="en-US" sz="1800" dirty="0"/>
              <a:t> </a:t>
            </a:r>
            <a:r>
              <a:rPr lang="en-US" sz="1800" dirty="0" err="1"/>
              <a:t>hợp</a:t>
            </a:r>
            <a:r>
              <a:rPr lang="en-US" sz="1800" dirty="0"/>
              <a:t> </a:t>
            </a:r>
            <a:r>
              <a:rPr lang="en-US" sz="1800" dirty="0" err="1"/>
              <a:t>mô</a:t>
            </a:r>
            <a:r>
              <a:rPr lang="en-US" sz="1800" dirty="0"/>
              <a:t> </a:t>
            </a:r>
            <a:r>
              <a:rPr lang="en-US" sz="1800" dirty="0" err="1"/>
              <a:t>hình</a:t>
            </a:r>
            <a:r>
              <a:rPr lang="en-US" sz="1800" dirty="0"/>
              <a:t> </a:t>
            </a:r>
            <a:r>
              <a:rPr lang="en-US" sz="1800" dirty="0" err="1"/>
              <a:t>với</a:t>
            </a:r>
            <a:r>
              <a:rPr lang="en-US" sz="1800" dirty="0"/>
              <a:t> </a:t>
            </a:r>
            <a:r>
              <a:rPr lang="en-US" sz="1800" dirty="0" err="1"/>
              <a:t>công</a:t>
            </a:r>
            <a:r>
              <a:rPr lang="en-US" sz="1800" dirty="0"/>
              <a:t> </a:t>
            </a:r>
            <a:r>
              <a:rPr lang="en-US" sz="1800" dirty="0" err="1"/>
              <a:t>nghệ</a:t>
            </a:r>
            <a:r>
              <a:rPr lang="en-US" sz="1800" dirty="0"/>
              <a:t> Sensor </a:t>
            </a:r>
            <a:r>
              <a:rPr lang="en-US" sz="1800" dirty="0" err="1"/>
              <a:t>và</a:t>
            </a:r>
            <a:r>
              <a:rPr lang="en-US" sz="1800" dirty="0"/>
              <a:t> IOT </a:t>
            </a:r>
            <a:r>
              <a:rPr lang="en-US" sz="1800" dirty="0" err="1"/>
              <a:t>để</a:t>
            </a:r>
            <a:r>
              <a:rPr lang="en-US" sz="1800" dirty="0"/>
              <a:t> </a:t>
            </a:r>
            <a:r>
              <a:rPr lang="en-US" sz="1800" dirty="0" err="1"/>
              <a:t>theo</a:t>
            </a:r>
            <a:r>
              <a:rPr lang="en-US" sz="1800" dirty="0"/>
              <a:t> </a:t>
            </a:r>
            <a:r>
              <a:rPr lang="en-US" sz="1800" dirty="0" err="1"/>
              <a:t>dõi</a:t>
            </a:r>
            <a:r>
              <a:rPr lang="en-US" sz="1800" dirty="0"/>
              <a:t> </a:t>
            </a:r>
            <a:r>
              <a:rPr lang="en-US" sz="1800" dirty="0" err="1"/>
              <a:t>toàn</a:t>
            </a:r>
            <a:r>
              <a:rPr lang="en-US" sz="1800" dirty="0"/>
              <a:t> </a:t>
            </a:r>
            <a:r>
              <a:rPr lang="en-US" sz="1800" dirty="0" err="1"/>
              <a:t>diện</a:t>
            </a:r>
            <a:r>
              <a:rPr lang="en-US" sz="1800" dirty="0"/>
              <a:t> </a:t>
            </a:r>
            <a:r>
              <a:rPr lang="en-US" sz="1800" dirty="0" err="1"/>
              <a:t>cho</a:t>
            </a:r>
            <a:r>
              <a:rPr lang="en-US" sz="1800" dirty="0"/>
              <a:t> </a:t>
            </a:r>
            <a:r>
              <a:rPr lang="en-US" sz="1800" dirty="0" err="1"/>
              <a:t>cây</a:t>
            </a:r>
            <a:r>
              <a:rPr lang="en-US" sz="1800" dirty="0"/>
              <a:t> </a:t>
            </a:r>
            <a:r>
              <a:rPr lang="en-US" sz="1800" dirty="0" err="1"/>
              <a:t>trồng</a:t>
            </a:r>
            <a:endParaRPr lang="en-US" sz="1800" dirty="0"/>
          </a:p>
          <a:p>
            <a:pPr marL="400050" indent="-285750" algn="just">
              <a:lnSpc>
                <a:spcPct val="200000"/>
              </a:lnSpc>
              <a:buClr>
                <a:schemeClr val="dk1"/>
              </a:buClr>
              <a:buSzPts val="1800"/>
              <a:buFont typeface="Arial" panose="020B0604020202020204" pitchFamily="34" charset="0"/>
              <a:buChar char="•"/>
            </a:pPr>
            <a:r>
              <a:rPr lang="en-US" sz="1800" dirty="0" err="1"/>
              <a:t>Tích</a:t>
            </a:r>
            <a:r>
              <a:rPr lang="en-US" sz="1800" dirty="0"/>
              <a:t> </a:t>
            </a:r>
            <a:r>
              <a:rPr lang="en-US" sz="1800" dirty="0" err="1"/>
              <a:t>hợp</a:t>
            </a:r>
            <a:r>
              <a:rPr lang="en-US" sz="1800" dirty="0"/>
              <a:t> </a:t>
            </a:r>
            <a:r>
              <a:rPr lang="en-US" sz="1800" dirty="0" err="1"/>
              <a:t>thông</a:t>
            </a:r>
            <a:r>
              <a:rPr lang="en-US" sz="1800" dirty="0"/>
              <a:t> tin </a:t>
            </a:r>
            <a:r>
              <a:rPr lang="en-US" sz="1800" dirty="0" err="1"/>
              <a:t>về</a:t>
            </a:r>
            <a:r>
              <a:rPr lang="en-US" sz="1800" dirty="0"/>
              <a:t> </a:t>
            </a:r>
            <a:r>
              <a:rPr lang="en-US" sz="1800" dirty="0" err="1"/>
              <a:t>thời</a:t>
            </a:r>
            <a:r>
              <a:rPr lang="en-US" sz="1800" dirty="0"/>
              <a:t> </a:t>
            </a:r>
            <a:r>
              <a:rPr lang="en-US" sz="1800" dirty="0" err="1"/>
              <a:t>tiết</a:t>
            </a:r>
            <a:r>
              <a:rPr lang="en-US" sz="1800" dirty="0"/>
              <a:t>, </a:t>
            </a:r>
            <a:r>
              <a:rPr lang="en-US" sz="1800" dirty="0" err="1"/>
              <a:t>đất</a:t>
            </a:r>
            <a:r>
              <a:rPr lang="en-US" sz="1800" dirty="0"/>
              <a:t> </a:t>
            </a:r>
            <a:r>
              <a:rPr lang="en-US" sz="1800" dirty="0" err="1"/>
              <a:t>đai</a:t>
            </a:r>
            <a:r>
              <a:rPr lang="en-US" sz="1800" dirty="0"/>
              <a:t> </a:t>
            </a:r>
            <a:r>
              <a:rPr lang="en-US" sz="1800" dirty="0" err="1"/>
              <a:t>cung</a:t>
            </a:r>
            <a:r>
              <a:rPr lang="en-US" sz="1800" dirty="0"/>
              <a:t> </a:t>
            </a:r>
            <a:r>
              <a:rPr lang="en-US" sz="1800" dirty="0" err="1"/>
              <a:t>cấp</a:t>
            </a:r>
            <a:r>
              <a:rPr lang="en-US" sz="1800" dirty="0"/>
              <a:t> </a:t>
            </a:r>
            <a:r>
              <a:rPr lang="en-US" sz="1800" dirty="0" err="1"/>
              <a:t>thông</a:t>
            </a:r>
            <a:r>
              <a:rPr lang="en-US" sz="1800" dirty="0"/>
              <a:t> tin </a:t>
            </a:r>
            <a:r>
              <a:rPr lang="en-US" sz="1800" dirty="0" err="1"/>
              <a:t>toàn</a:t>
            </a:r>
            <a:r>
              <a:rPr lang="en-US" sz="1800" dirty="0"/>
              <a:t> </a:t>
            </a:r>
            <a:r>
              <a:rPr lang="en-US" sz="1800" dirty="0" err="1"/>
              <a:t>diện</a:t>
            </a:r>
            <a:r>
              <a:rPr lang="en-US" sz="1800" dirty="0"/>
              <a:t> </a:t>
            </a:r>
            <a:r>
              <a:rPr lang="en-US" sz="1800" dirty="0" err="1"/>
              <a:t>về</a:t>
            </a:r>
            <a:r>
              <a:rPr lang="en-US" sz="1800" dirty="0"/>
              <a:t> </a:t>
            </a:r>
            <a:r>
              <a:rPr lang="en-US" sz="1800" dirty="0" err="1"/>
              <a:t>môi</a:t>
            </a:r>
            <a:r>
              <a:rPr lang="en-US" sz="1800" dirty="0"/>
              <a:t> </a:t>
            </a:r>
            <a:r>
              <a:rPr lang="en-US" sz="1800" dirty="0" err="1"/>
              <a:t>trường</a:t>
            </a:r>
            <a:r>
              <a:rPr lang="en-US" sz="1800" dirty="0"/>
              <a:t> </a:t>
            </a:r>
            <a:r>
              <a:rPr lang="en-US" sz="1800" dirty="0" err="1"/>
              <a:t>sống</a:t>
            </a:r>
            <a:r>
              <a:rPr lang="en-US" sz="1800" dirty="0"/>
              <a:t> </a:t>
            </a:r>
            <a:r>
              <a:rPr lang="en-US" sz="1800" dirty="0" err="1"/>
              <a:t>cho</a:t>
            </a:r>
            <a:r>
              <a:rPr lang="en-US" sz="1800" dirty="0"/>
              <a:t> </a:t>
            </a:r>
            <a:r>
              <a:rPr lang="en-US" sz="1800" dirty="0" err="1"/>
              <a:t>cây</a:t>
            </a:r>
            <a:r>
              <a:rPr lang="en-US" sz="1800" dirty="0"/>
              <a:t> </a:t>
            </a:r>
            <a:r>
              <a:rPr lang="en-US" sz="1800" dirty="0" err="1"/>
              <a:t>trồng</a:t>
            </a:r>
            <a:endParaRPr lang="en-US" sz="1800" dirty="0"/>
          </a:p>
        </p:txBody>
      </p:sp>
    </p:spTree>
    <p:extLst>
      <p:ext uri="{BB962C8B-B14F-4D97-AF65-F5344CB8AC3E}">
        <p14:creationId xmlns:p14="http://schemas.microsoft.com/office/powerpoint/2010/main" val="410083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21</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21</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5360301"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err="1">
                <a:solidFill>
                  <a:srgbClr val="0C0C0C"/>
                </a:solidFill>
                <a:latin typeface="Arial"/>
                <a:ea typeface="Arial"/>
                <a:cs typeface="Arial"/>
                <a:sym typeface="Arial"/>
              </a:rPr>
              <a:t>Kh</a:t>
            </a:r>
            <a:r>
              <a:rPr lang="en-US" sz="3600" b="1" err="1">
                <a:solidFill>
                  <a:srgbClr val="0C0C0C"/>
                </a:solidFill>
              </a:rPr>
              <a:t>ó</a:t>
            </a:r>
            <a:r>
              <a:rPr lang="en-US" sz="3600" b="1">
                <a:solidFill>
                  <a:srgbClr val="0C0C0C"/>
                </a:solidFill>
              </a:rPr>
              <a:t> </a:t>
            </a:r>
            <a:r>
              <a:rPr lang="en-US" sz="3600" b="1" err="1">
                <a:solidFill>
                  <a:srgbClr val="0C0C0C"/>
                </a:solidFill>
              </a:rPr>
              <a:t>khăn</a:t>
            </a:r>
            <a:r>
              <a:rPr lang="en-US" sz="3600" b="1">
                <a:solidFill>
                  <a:srgbClr val="0C0C0C"/>
                </a:solidFill>
              </a:rPr>
              <a:t> – </a:t>
            </a:r>
            <a:r>
              <a:rPr lang="en-US" sz="3600" b="1" err="1">
                <a:solidFill>
                  <a:srgbClr val="0C0C0C"/>
                </a:solidFill>
              </a:rPr>
              <a:t>Thách</a:t>
            </a:r>
            <a:r>
              <a:rPr lang="en-US" sz="3600" b="1">
                <a:solidFill>
                  <a:srgbClr val="0C0C0C"/>
                </a:solidFill>
              </a:rPr>
              <a:t> </a:t>
            </a:r>
            <a:r>
              <a:rPr lang="en-US" sz="3600" b="1" err="1">
                <a:solidFill>
                  <a:srgbClr val="0C0C0C"/>
                </a:solidFill>
              </a:rPr>
              <a:t>thức</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813086" y="1780298"/>
            <a:ext cx="7849899" cy="4247286"/>
          </a:xfrm>
          <a:prstGeom prst="rect">
            <a:avLst/>
          </a:prstGeom>
          <a:noFill/>
          <a:ln>
            <a:noFill/>
          </a:ln>
        </p:spPr>
        <p:txBody>
          <a:bodyPr spcFirstLastPara="1" wrap="square" lIns="91425" tIns="91425" rIns="91425" bIns="91425" anchor="t" anchorCtr="0">
            <a:spAutoFit/>
          </a:bodyPr>
          <a:lstStyle/>
          <a:p>
            <a:pPr marL="114300" algn="just">
              <a:lnSpc>
                <a:spcPct val="150000"/>
              </a:lnSpc>
              <a:buClr>
                <a:schemeClr val="dk1"/>
              </a:buClr>
              <a:buSzPts val="1800"/>
            </a:pPr>
            <a:r>
              <a:rPr lang="en-US" sz="2400" b="1"/>
              <a:t>Dataset</a:t>
            </a:r>
          </a:p>
          <a:p>
            <a:pPr marL="400050" indent="-285750" algn="just">
              <a:lnSpc>
                <a:spcPct val="200000"/>
              </a:lnSpc>
              <a:buClr>
                <a:schemeClr val="dk1"/>
              </a:buClr>
              <a:buSzPts val="1800"/>
              <a:buFont typeface="Arial" panose="020B0604020202020204" pitchFamily="34" charset="0"/>
              <a:buChar char="•"/>
            </a:pPr>
            <a:r>
              <a:rPr lang="en-US" sz="1800" err="1"/>
              <a:t>Khó</a:t>
            </a:r>
            <a:r>
              <a:rPr lang="en-US" sz="1800"/>
              <a:t> </a:t>
            </a:r>
            <a:r>
              <a:rPr lang="en-US" sz="1800" err="1"/>
              <a:t>khăn</a:t>
            </a:r>
            <a:r>
              <a:rPr lang="en-US" sz="1800"/>
              <a:t> </a:t>
            </a:r>
            <a:r>
              <a:rPr lang="en-US" sz="1800" err="1"/>
              <a:t>trong</a:t>
            </a:r>
            <a:r>
              <a:rPr lang="en-US" sz="1800"/>
              <a:t> </a:t>
            </a:r>
            <a:r>
              <a:rPr lang="en-US" sz="1800" err="1"/>
              <a:t>việc</a:t>
            </a:r>
            <a:r>
              <a:rPr lang="en-US" sz="1800"/>
              <a:t> </a:t>
            </a:r>
            <a:r>
              <a:rPr lang="en-US" sz="1800" err="1"/>
              <a:t>tìm</a:t>
            </a:r>
            <a:r>
              <a:rPr lang="en-US" sz="1800"/>
              <a:t> </a:t>
            </a:r>
            <a:r>
              <a:rPr lang="en-US" sz="1800" err="1"/>
              <a:t>kiếm</a:t>
            </a:r>
            <a:r>
              <a:rPr lang="en-US" sz="1800"/>
              <a:t> </a:t>
            </a:r>
            <a:r>
              <a:rPr lang="en-US" sz="1800" err="1"/>
              <a:t>bộ</a:t>
            </a:r>
            <a:r>
              <a:rPr lang="en-US" sz="1800"/>
              <a:t> </a:t>
            </a:r>
            <a:r>
              <a:rPr lang="en-US" sz="1800" err="1"/>
              <a:t>dữ</a:t>
            </a:r>
            <a:r>
              <a:rPr lang="en-US" sz="1800"/>
              <a:t> </a:t>
            </a:r>
            <a:r>
              <a:rPr lang="en-US" sz="1800" err="1"/>
              <a:t>liệu</a:t>
            </a:r>
            <a:r>
              <a:rPr lang="en-US" sz="1800"/>
              <a:t> </a:t>
            </a:r>
            <a:r>
              <a:rPr lang="en-US" sz="1800" err="1"/>
              <a:t>thật</a:t>
            </a:r>
            <a:r>
              <a:rPr lang="en-US" sz="1800"/>
              <a:t> </a:t>
            </a:r>
            <a:r>
              <a:rPr lang="en-US" sz="1800" err="1"/>
              <a:t>sự</a:t>
            </a:r>
            <a:r>
              <a:rPr lang="en-US" sz="1800"/>
              <a:t> </a:t>
            </a:r>
            <a:r>
              <a:rPr lang="en-US" sz="1800" err="1"/>
              <a:t>phù</a:t>
            </a:r>
            <a:r>
              <a:rPr lang="en-US" sz="1800"/>
              <a:t> </a:t>
            </a:r>
            <a:r>
              <a:rPr lang="en-US" sz="1800" err="1"/>
              <a:t>hợp</a:t>
            </a:r>
            <a:r>
              <a:rPr lang="en-US" sz="1800"/>
              <a:t> </a:t>
            </a:r>
            <a:r>
              <a:rPr lang="en-US" sz="1800" err="1"/>
              <a:t>với</a:t>
            </a:r>
            <a:r>
              <a:rPr lang="en-US" sz="1800"/>
              <a:t> </a:t>
            </a:r>
            <a:r>
              <a:rPr lang="en-US" sz="1800" err="1"/>
              <a:t>nhu</a:t>
            </a:r>
            <a:r>
              <a:rPr lang="en-US" sz="1800"/>
              <a:t> </a:t>
            </a:r>
            <a:r>
              <a:rPr lang="en-US" sz="1800" err="1"/>
              <a:t>cầu</a:t>
            </a:r>
            <a:endParaRPr lang="en-US" sz="1800"/>
          </a:p>
          <a:p>
            <a:pPr marL="400050" indent="-285750" algn="just">
              <a:lnSpc>
                <a:spcPct val="200000"/>
              </a:lnSpc>
              <a:buClr>
                <a:schemeClr val="dk1"/>
              </a:buClr>
              <a:buSzPts val="1800"/>
              <a:buFont typeface="Arial" panose="020B0604020202020204" pitchFamily="34" charset="0"/>
              <a:buChar char="•"/>
            </a:pPr>
            <a:r>
              <a:rPr lang="en-US" sz="1800" err="1"/>
              <a:t>Việc</a:t>
            </a:r>
            <a:r>
              <a:rPr lang="en-US" sz="1800"/>
              <a:t> </a:t>
            </a:r>
            <a:r>
              <a:rPr lang="en-US" sz="1800" err="1"/>
              <a:t>tự</a:t>
            </a:r>
            <a:r>
              <a:rPr lang="en-US" sz="1800"/>
              <a:t> Label data </a:t>
            </a:r>
            <a:r>
              <a:rPr lang="en-US" sz="1800" err="1"/>
              <a:t>tốn</a:t>
            </a:r>
            <a:r>
              <a:rPr lang="en-US" sz="1800"/>
              <a:t> </a:t>
            </a:r>
            <a:r>
              <a:rPr lang="en-US" sz="1800" err="1"/>
              <a:t>nhiều</a:t>
            </a:r>
            <a:r>
              <a:rPr lang="en-US" sz="1800"/>
              <a:t> </a:t>
            </a:r>
            <a:r>
              <a:rPr lang="en-US" sz="1800" err="1"/>
              <a:t>thời</a:t>
            </a:r>
            <a:r>
              <a:rPr lang="en-US" sz="1800"/>
              <a:t> </a:t>
            </a:r>
            <a:r>
              <a:rPr lang="en-US" sz="1800" err="1"/>
              <a:t>gian</a:t>
            </a:r>
            <a:r>
              <a:rPr lang="en-US" sz="1800"/>
              <a:t> </a:t>
            </a:r>
            <a:r>
              <a:rPr lang="en-US" sz="1800" err="1"/>
              <a:t>hơn</a:t>
            </a:r>
            <a:r>
              <a:rPr lang="en-US" sz="1800"/>
              <a:t> </a:t>
            </a:r>
            <a:r>
              <a:rPr lang="en-US" sz="1800" err="1"/>
              <a:t>dự</a:t>
            </a:r>
            <a:r>
              <a:rPr lang="en-US" sz="1800"/>
              <a:t> </a:t>
            </a:r>
            <a:r>
              <a:rPr lang="en-US" sz="1800" err="1"/>
              <a:t>tính</a:t>
            </a:r>
            <a:endParaRPr lang="en-US" sz="1800"/>
          </a:p>
          <a:p>
            <a:pPr marL="114300" algn="just">
              <a:lnSpc>
                <a:spcPct val="200000"/>
              </a:lnSpc>
              <a:buClr>
                <a:schemeClr val="dk1"/>
              </a:buClr>
              <a:buSzPts val="1800"/>
            </a:pPr>
            <a:r>
              <a:rPr lang="en-US" sz="2400" b="1" err="1"/>
              <a:t>Mô</a:t>
            </a:r>
            <a:r>
              <a:rPr lang="en-US" sz="2400" b="1"/>
              <a:t> </a:t>
            </a:r>
            <a:r>
              <a:rPr lang="en-US" sz="2400" b="1" err="1"/>
              <a:t>hình</a:t>
            </a:r>
            <a:endParaRPr lang="en-US" sz="2400" b="1"/>
          </a:p>
          <a:p>
            <a:pPr marL="400050" indent="-285750" algn="just">
              <a:lnSpc>
                <a:spcPct val="200000"/>
              </a:lnSpc>
              <a:buClr>
                <a:schemeClr val="dk1"/>
              </a:buClr>
              <a:buSzPts val="1800"/>
              <a:buFont typeface="Arial" panose="020B0604020202020204" pitchFamily="34" charset="0"/>
              <a:buChar char="•"/>
            </a:pPr>
            <a:r>
              <a:rPr lang="en-US" sz="1800" err="1"/>
              <a:t>Khó</a:t>
            </a:r>
            <a:r>
              <a:rPr lang="en-US" sz="1800"/>
              <a:t> </a:t>
            </a:r>
            <a:r>
              <a:rPr lang="en-US" sz="1800" err="1"/>
              <a:t>khăn</a:t>
            </a:r>
            <a:r>
              <a:rPr lang="en-US" sz="1800"/>
              <a:t> </a:t>
            </a:r>
            <a:r>
              <a:rPr lang="en-US" sz="1800" err="1"/>
              <a:t>trong</a:t>
            </a:r>
            <a:r>
              <a:rPr lang="en-US" sz="1800"/>
              <a:t> </a:t>
            </a:r>
            <a:r>
              <a:rPr lang="en-US" sz="1800" err="1"/>
              <a:t>việc</a:t>
            </a:r>
            <a:r>
              <a:rPr lang="en-US" sz="1800"/>
              <a:t> </a:t>
            </a:r>
            <a:r>
              <a:rPr lang="en-US" sz="1800" err="1"/>
              <a:t>lựa</a:t>
            </a:r>
            <a:r>
              <a:rPr lang="en-US" sz="1800"/>
              <a:t> </a:t>
            </a:r>
            <a:r>
              <a:rPr lang="en-US" sz="1800" err="1"/>
              <a:t>chọn</a:t>
            </a:r>
            <a:r>
              <a:rPr lang="en-US" sz="1800"/>
              <a:t> </a:t>
            </a:r>
            <a:r>
              <a:rPr lang="en-US" sz="1800" err="1"/>
              <a:t>mô</a:t>
            </a:r>
            <a:r>
              <a:rPr lang="en-US" sz="1800"/>
              <a:t> </a:t>
            </a:r>
            <a:r>
              <a:rPr lang="en-US" sz="1800" err="1"/>
              <a:t>hình</a:t>
            </a:r>
            <a:r>
              <a:rPr lang="en-US" sz="1800"/>
              <a:t> </a:t>
            </a:r>
            <a:r>
              <a:rPr lang="en-US" sz="1800" err="1"/>
              <a:t>thật</a:t>
            </a:r>
            <a:r>
              <a:rPr lang="en-US" sz="1800"/>
              <a:t> </a:t>
            </a:r>
            <a:r>
              <a:rPr lang="en-US" sz="1800" err="1"/>
              <a:t>sự</a:t>
            </a:r>
            <a:r>
              <a:rPr lang="en-US" sz="1800"/>
              <a:t> </a:t>
            </a:r>
            <a:r>
              <a:rPr lang="en-US" sz="1800" err="1"/>
              <a:t>phù</a:t>
            </a:r>
            <a:r>
              <a:rPr lang="en-US" sz="1800"/>
              <a:t> </a:t>
            </a:r>
            <a:r>
              <a:rPr lang="en-US" sz="1800" err="1"/>
              <a:t>hợp</a:t>
            </a:r>
            <a:r>
              <a:rPr lang="en-US" sz="1800"/>
              <a:t>, </a:t>
            </a:r>
            <a:r>
              <a:rPr lang="en-US" sz="1800" err="1"/>
              <a:t>đáp</a:t>
            </a:r>
            <a:r>
              <a:rPr lang="en-US" sz="1800"/>
              <a:t> </a:t>
            </a:r>
            <a:r>
              <a:rPr lang="en-US" sz="1800" err="1"/>
              <a:t>ứng</a:t>
            </a:r>
            <a:r>
              <a:rPr lang="en-US" sz="1800"/>
              <a:t> </a:t>
            </a:r>
            <a:r>
              <a:rPr lang="en-US" sz="1800" err="1"/>
              <a:t>về</a:t>
            </a:r>
            <a:r>
              <a:rPr lang="en-US" sz="1800"/>
              <a:t> </a:t>
            </a:r>
            <a:r>
              <a:rPr lang="en-US" sz="1800" err="1"/>
              <a:t>mặt</a:t>
            </a:r>
            <a:r>
              <a:rPr lang="en-US" sz="1800"/>
              <a:t> </a:t>
            </a:r>
            <a:r>
              <a:rPr lang="en-US" sz="1800" err="1"/>
              <a:t>tính</a:t>
            </a:r>
            <a:r>
              <a:rPr lang="en-US" sz="1800"/>
              <a:t> </a:t>
            </a:r>
            <a:r>
              <a:rPr lang="en-US" sz="1800" err="1"/>
              <a:t>chính</a:t>
            </a:r>
            <a:r>
              <a:rPr lang="en-US" sz="1800"/>
              <a:t> </a:t>
            </a:r>
            <a:r>
              <a:rPr lang="en-US" sz="1800" err="1"/>
              <a:t>xác</a:t>
            </a:r>
            <a:r>
              <a:rPr lang="en-US" sz="1800"/>
              <a:t> </a:t>
            </a:r>
            <a:r>
              <a:rPr lang="en-US" sz="1800" err="1"/>
              <a:t>và</a:t>
            </a:r>
            <a:r>
              <a:rPr lang="en-US" sz="1800"/>
              <a:t> </a:t>
            </a:r>
            <a:r>
              <a:rPr lang="en-US" sz="1800" err="1"/>
              <a:t>thời</a:t>
            </a:r>
            <a:r>
              <a:rPr lang="en-US" sz="1800"/>
              <a:t> </a:t>
            </a:r>
            <a:r>
              <a:rPr lang="en-US" sz="1800" err="1"/>
              <a:t>gian</a:t>
            </a:r>
            <a:endParaRPr lang="en-US" sz="1800"/>
          </a:p>
          <a:p>
            <a:pPr marL="114300" algn="just">
              <a:lnSpc>
                <a:spcPct val="200000"/>
              </a:lnSpc>
              <a:buClr>
                <a:schemeClr val="dk1"/>
              </a:buClr>
              <a:buSzPts val="1800"/>
            </a:pPr>
            <a:endParaRPr lang="en-US" sz="1800"/>
          </a:p>
        </p:txBody>
      </p:sp>
    </p:spTree>
    <p:extLst>
      <p:ext uri="{BB962C8B-B14F-4D97-AF65-F5344CB8AC3E}">
        <p14:creationId xmlns:p14="http://schemas.microsoft.com/office/powerpoint/2010/main" val="261759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22</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22</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0C0C0C"/>
                </a:solidFill>
                <a:latin typeface="Arial"/>
                <a:ea typeface="Arial"/>
                <a:cs typeface="Arial"/>
                <a:sym typeface="Arial"/>
              </a:rPr>
              <a:t>Demo</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3709779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3</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3</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5" y="480000"/>
            <a:ext cx="35091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err="1">
                <a:solidFill>
                  <a:srgbClr val="0C0C0C"/>
                </a:solidFill>
                <a:latin typeface="Arial"/>
                <a:ea typeface="Arial"/>
                <a:cs typeface="Arial"/>
                <a:sym typeface="Arial"/>
              </a:rPr>
              <a:t>Giới</a:t>
            </a:r>
            <a:r>
              <a:rPr lang="en-US" sz="3600" b="1" i="0" u="none" strike="noStrike" cap="none">
                <a:solidFill>
                  <a:srgbClr val="0C0C0C"/>
                </a:solidFill>
                <a:latin typeface="Arial"/>
                <a:ea typeface="Arial"/>
                <a:cs typeface="Arial"/>
                <a:sym typeface="Arial"/>
              </a:rPr>
              <a:t> </a:t>
            </a:r>
            <a:r>
              <a:rPr lang="en-US" sz="3600" b="1" i="0" u="none" strike="noStrike" cap="none" err="1">
                <a:solidFill>
                  <a:srgbClr val="0C0C0C"/>
                </a:solidFill>
                <a:latin typeface="Arial"/>
                <a:ea typeface="Arial"/>
                <a:cs typeface="Arial"/>
                <a:sym typeface="Arial"/>
              </a:rPr>
              <a:t>Thiệu</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453524" y="1949286"/>
            <a:ext cx="6458945" cy="1015632"/>
          </a:xfrm>
          <a:prstGeom prst="rect">
            <a:avLst/>
          </a:prstGeom>
          <a:noFill/>
          <a:ln>
            <a:noFill/>
          </a:ln>
        </p:spPr>
        <p:txBody>
          <a:bodyPr spcFirstLastPara="1" wrap="square" lIns="91425" tIns="91425" rIns="91425" bIns="91425" anchor="t" anchorCtr="0">
            <a:spAutoFit/>
          </a:bodyPr>
          <a:lstStyle/>
          <a:p>
            <a:pPr lvl="1" algn="just"/>
            <a:r>
              <a:rPr lang="vi-VN" sz="1800"/>
              <a:t>Xây dựng hệ thống </a:t>
            </a:r>
            <a:r>
              <a:rPr lang="vi-VN" sz="1800" err="1"/>
              <a:t>object</a:t>
            </a:r>
            <a:r>
              <a:rPr lang="vi-VN" sz="1800"/>
              <a:t> </a:t>
            </a:r>
            <a:r>
              <a:rPr lang="vi-VN" sz="1800" err="1"/>
              <a:t>detection</a:t>
            </a:r>
            <a:r>
              <a:rPr lang="vi-VN" sz="1800"/>
              <a:t> có khả năng phát hiện các loại trái cây phổ biến.</a:t>
            </a:r>
            <a:endParaRPr lang="en-US" sz="1800"/>
          </a:p>
          <a:p>
            <a:pPr lvl="1" algn="just"/>
            <a:endParaRPr lang="en-US" sz="1800"/>
          </a:p>
        </p:txBody>
      </p:sp>
      <p:graphicFrame>
        <p:nvGraphicFramePr>
          <p:cNvPr id="3" name="Diagram 2">
            <a:extLst>
              <a:ext uri="{FF2B5EF4-FFF2-40B4-BE49-F238E27FC236}">
                <a16:creationId xmlns:a16="http://schemas.microsoft.com/office/drawing/2014/main" id="{45014F5B-BDAD-7825-5ABB-393D3CAD19CA}"/>
              </a:ext>
            </a:extLst>
          </p:cNvPr>
          <p:cNvGraphicFramePr/>
          <p:nvPr>
            <p:extLst>
              <p:ext uri="{D42A27DB-BD31-4B8C-83A1-F6EECF244321}">
                <p14:modId xmlns:p14="http://schemas.microsoft.com/office/powerpoint/2010/main" val="1959643211"/>
              </p:ext>
            </p:extLst>
          </p:nvPr>
        </p:nvGraphicFramePr>
        <p:xfrm>
          <a:off x="1655968" y="3266661"/>
          <a:ext cx="8369301" cy="2422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71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4</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4</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5" y="480000"/>
            <a:ext cx="35091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err="1">
                <a:solidFill>
                  <a:srgbClr val="0C0C0C"/>
                </a:solidFill>
                <a:latin typeface="Arial"/>
                <a:ea typeface="Arial"/>
                <a:cs typeface="Arial"/>
                <a:sym typeface="Arial"/>
              </a:rPr>
              <a:t>Giới</a:t>
            </a:r>
            <a:r>
              <a:rPr lang="en-US" sz="3600" b="1" i="0" u="none" strike="noStrike" cap="none">
                <a:solidFill>
                  <a:srgbClr val="0C0C0C"/>
                </a:solidFill>
                <a:latin typeface="Arial"/>
                <a:ea typeface="Arial"/>
                <a:cs typeface="Arial"/>
                <a:sym typeface="Arial"/>
              </a:rPr>
              <a:t> </a:t>
            </a:r>
            <a:r>
              <a:rPr lang="en-US" sz="3600" b="1" i="0" u="none" strike="noStrike" cap="none" err="1">
                <a:solidFill>
                  <a:srgbClr val="0C0C0C"/>
                </a:solidFill>
                <a:latin typeface="Arial"/>
                <a:ea typeface="Arial"/>
                <a:cs typeface="Arial"/>
                <a:sym typeface="Arial"/>
              </a:rPr>
              <a:t>Thiệu</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714375" y="1341361"/>
            <a:ext cx="8093576" cy="492412"/>
          </a:xfrm>
          <a:prstGeom prst="rect">
            <a:avLst/>
          </a:prstGeom>
          <a:noFill/>
          <a:ln>
            <a:noFill/>
          </a:ln>
        </p:spPr>
        <p:txBody>
          <a:bodyPr spcFirstLastPara="1" wrap="square" lIns="91425" tIns="91425" rIns="91425" bIns="91425" anchor="t" anchorCtr="0">
            <a:spAutoFit/>
          </a:bodyPr>
          <a:lstStyle/>
          <a:p>
            <a:pPr lvl="1" algn="just"/>
            <a:r>
              <a:rPr lang="en-US" sz="2000" b="1"/>
              <a:t>Ý NGHĨA THỰC TIỄN CỦA BÀI TOÁN</a:t>
            </a:r>
            <a:endParaRPr lang="vi-VN" sz="2000" b="1"/>
          </a:p>
        </p:txBody>
      </p:sp>
      <p:sp>
        <p:nvSpPr>
          <p:cNvPr id="4" name="TextBox 3">
            <a:extLst>
              <a:ext uri="{FF2B5EF4-FFF2-40B4-BE49-F238E27FC236}">
                <a16:creationId xmlns:a16="http://schemas.microsoft.com/office/drawing/2014/main" id="{392B2E30-CCF5-623F-1321-534D539C5017}"/>
              </a:ext>
            </a:extLst>
          </p:cNvPr>
          <p:cNvSpPr txBox="1"/>
          <p:nvPr/>
        </p:nvSpPr>
        <p:spPr>
          <a:xfrm>
            <a:off x="3048000" y="3275112"/>
            <a:ext cx="6096000" cy="307777"/>
          </a:xfrm>
          <a:prstGeom prst="rect">
            <a:avLst/>
          </a:prstGeom>
          <a:noFill/>
        </p:spPr>
        <p:txBody>
          <a:bodyPr wrap="square">
            <a:spAutoFit/>
          </a:bodyPr>
          <a:lstStyle/>
          <a:p>
            <a:endParaRPr lang="en-US"/>
          </a:p>
        </p:txBody>
      </p:sp>
      <p:pic>
        <p:nvPicPr>
          <p:cNvPr id="10" name="Picture 9" descr="A robotic arm picking tomatoes from a plant&#10;&#10;Description automatically generated">
            <a:extLst>
              <a:ext uri="{FF2B5EF4-FFF2-40B4-BE49-F238E27FC236}">
                <a16:creationId xmlns:a16="http://schemas.microsoft.com/office/drawing/2014/main" id="{D9CFEE52-C0B7-03BC-1A21-556B319E16A8}"/>
              </a:ext>
            </a:extLst>
          </p:cNvPr>
          <p:cNvPicPr>
            <a:picLocks noChangeAspect="1"/>
          </p:cNvPicPr>
          <p:nvPr/>
        </p:nvPicPr>
        <p:blipFill rotWithShape="1">
          <a:blip r:embed="rId3"/>
          <a:srcRect r="3378" b="3743"/>
          <a:stretch/>
        </p:blipFill>
        <p:spPr>
          <a:xfrm>
            <a:off x="954087" y="2084900"/>
            <a:ext cx="2381250" cy="14478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Picture 11" descr="A close-up of apples on a tree&#10;&#10;Description automatically generated">
            <a:extLst>
              <a:ext uri="{FF2B5EF4-FFF2-40B4-BE49-F238E27FC236}">
                <a16:creationId xmlns:a16="http://schemas.microsoft.com/office/drawing/2014/main" id="{D077A888-4C31-7DAE-07AA-CAB00C7EB4B1}"/>
              </a:ext>
            </a:extLst>
          </p:cNvPr>
          <p:cNvPicPr>
            <a:picLocks noChangeAspect="1"/>
          </p:cNvPicPr>
          <p:nvPr/>
        </p:nvPicPr>
        <p:blipFill>
          <a:blip r:embed="rId4"/>
          <a:stretch>
            <a:fillRect/>
          </a:stretch>
        </p:blipFill>
        <p:spPr>
          <a:xfrm>
            <a:off x="954087" y="4029538"/>
            <a:ext cx="2381250" cy="15875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Google Shape;113;p3">
            <a:extLst>
              <a:ext uri="{FF2B5EF4-FFF2-40B4-BE49-F238E27FC236}">
                <a16:creationId xmlns:a16="http://schemas.microsoft.com/office/drawing/2014/main" id="{EDDCEEC4-338E-52C3-D781-125EFE746AA4}"/>
              </a:ext>
            </a:extLst>
          </p:cNvPr>
          <p:cNvSpPr txBox="1"/>
          <p:nvPr/>
        </p:nvSpPr>
        <p:spPr>
          <a:xfrm>
            <a:off x="3785325" y="2203587"/>
            <a:ext cx="6458945" cy="1015632"/>
          </a:xfrm>
          <a:prstGeom prst="rect">
            <a:avLst/>
          </a:prstGeom>
          <a:noFill/>
          <a:ln>
            <a:noFill/>
          </a:ln>
        </p:spPr>
        <p:txBody>
          <a:bodyPr spcFirstLastPara="1" wrap="square" lIns="91425" tIns="91425" rIns="91425" bIns="91425" anchor="t" anchorCtr="0">
            <a:spAutoFit/>
          </a:bodyPr>
          <a:lstStyle/>
          <a:p>
            <a:pPr lvl="1" algn="just"/>
            <a:r>
              <a:rPr lang="en-US" sz="1800" b="1"/>
              <a:t>THU HOẠCH TỰ ĐỘNG</a:t>
            </a:r>
          </a:p>
          <a:p>
            <a:pPr lvl="1" algn="just"/>
            <a:r>
              <a:rPr lang="en-US" sz="1800" err="1"/>
              <a:t>Hệ</a:t>
            </a:r>
            <a:r>
              <a:rPr lang="en-US" sz="1800"/>
              <a:t> </a:t>
            </a:r>
            <a:r>
              <a:rPr lang="en-US" sz="1800" err="1"/>
              <a:t>thống</a:t>
            </a:r>
            <a:r>
              <a:rPr lang="en-US" sz="1800"/>
              <a:t> </a:t>
            </a:r>
            <a:r>
              <a:rPr lang="en-US" sz="1800" err="1"/>
              <a:t>nhận</a:t>
            </a:r>
            <a:r>
              <a:rPr lang="en-US" sz="1800"/>
              <a:t> </a:t>
            </a:r>
            <a:r>
              <a:rPr lang="en-US" sz="1800" err="1"/>
              <a:t>diện</a:t>
            </a:r>
            <a:r>
              <a:rPr lang="en-US" sz="1800"/>
              <a:t> </a:t>
            </a:r>
            <a:r>
              <a:rPr lang="en-US" sz="1800" err="1"/>
              <a:t>trái</a:t>
            </a:r>
            <a:r>
              <a:rPr lang="en-US" sz="1800"/>
              <a:t> </a:t>
            </a:r>
            <a:r>
              <a:rPr lang="en-US" sz="1800" err="1"/>
              <a:t>cây</a:t>
            </a:r>
            <a:r>
              <a:rPr lang="en-US" sz="1800"/>
              <a:t> có </a:t>
            </a:r>
            <a:r>
              <a:rPr lang="en-US" sz="1800" err="1"/>
              <a:t>thể</a:t>
            </a:r>
            <a:r>
              <a:rPr lang="en-US" sz="1800"/>
              <a:t> </a:t>
            </a:r>
            <a:r>
              <a:rPr lang="en-US" sz="1800" err="1"/>
              <a:t>giúp</a:t>
            </a:r>
            <a:r>
              <a:rPr lang="en-US" sz="1800"/>
              <a:t> </a:t>
            </a:r>
            <a:r>
              <a:rPr lang="en-US" sz="1800" err="1"/>
              <a:t>tự</a:t>
            </a:r>
            <a:r>
              <a:rPr lang="en-US" sz="1800"/>
              <a:t> </a:t>
            </a:r>
            <a:r>
              <a:rPr lang="en-US" sz="1800" err="1"/>
              <a:t>động</a:t>
            </a:r>
            <a:r>
              <a:rPr lang="en-US" sz="1800"/>
              <a:t> </a:t>
            </a:r>
            <a:r>
              <a:rPr lang="en-US" sz="1800" err="1"/>
              <a:t>hóa</a:t>
            </a:r>
            <a:r>
              <a:rPr lang="en-US" sz="1800"/>
              <a:t> </a:t>
            </a:r>
            <a:r>
              <a:rPr lang="en-US" sz="1800" err="1"/>
              <a:t>quá</a:t>
            </a:r>
            <a:r>
              <a:rPr lang="en-US" sz="1800"/>
              <a:t> </a:t>
            </a:r>
            <a:r>
              <a:rPr lang="en-US" sz="1800" err="1"/>
              <a:t>trình</a:t>
            </a:r>
            <a:r>
              <a:rPr lang="en-US" sz="1800"/>
              <a:t> </a:t>
            </a:r>
            <a:r>
              <a:rPr lang="en-US" sz="1800" err="1"/>
              <a:t>thu</a:t>
            </a:r>
            <a:r>
              <a:rPr lang="en-US" sz="1800"/>
              <a:t> </a:t>
            </a:r>
            <a:r>
              <a:rPr lang="en-US" sz="1800" err="1"/>
              <a:t>hoạch</a:t>
            </a:r>
            <a:endParaRPr lang="vi-VN" sz="1800"/>
          </a:p>
        </p:txBody>
      </p:sp>
      <p:sp>
        <p:nvSpPr>
          <p:cNvPr id="14" name="Google Shape;113;p3">
            <a:extLst>
              <a:ext uri="{FF2B5EF4-FFF2-40B4-BE49-F238E27FC236}">
                <a16:creationId xmlns:a16="http://schemas.microsoft.com/office/drawing/2014/main" id="{7FB4FFF2-DEF8-A2E3-6094-1AEE64445875}"/>
              </a:ext>
            </a:extLst>
          </p:cNvPr>
          <p:cNvSpPr txBox="1"/>
          <p:nvPr/>
        </p:nvSpPr>
        <p:spPr>
          <a:xfrm>
            <a:off x="3785324" y="4152742"/>
            <a:ext cx="6458945" cy="738633"/>
          </a:xfrm>
          <a:prstGeom prst="rect">
            <a:avLst/>
          </a:prstGeom>
          <a:noFill/>
          <a:ln>
            <a:noFill/>
          </a:ln>
        </p:spPr>
        <p:txBody>
          <a:bodyPr spcFirstLastPara="1" wrap="square" lIns="91425" tIns="91425" rIns="91425" bIns="91425" anchor="t" anchorCtr="0">
            <a:spAutoFit/>
          </a:bodyPr>
          <a:lstStyle/>
          <a:p>
            <a:pPr lvl="1" algn="just"/>
            <a:r>
              <a:rPr lang="en-US" sz="1800" b="1"/>
              <a:t>DỰ BÁO SẢN LƯỢNG</a:t>
            </a:r>
          </a:p>
          <a:p>
            <a:pPr lvl="1" algn="just"/>
            <a:r>
              <a:rPr lang="en-US" sz="1800" err="1"/>
              <a:t>Hệ</a:t>
            </a:r>
            <a:r>
              <a:rPr lang="en-US" sz="1800"/>
              <a:t> </a:t>
            </a:r>
            <a:r>
              <a:rPr lang="en-US" sz="1800" err="1"/>
              <a:t>thống</a:t>
            </a:r>
            <a:r>
              <a:rPr lang="en-US" sz="1800"/>
              <a:t> </a:t>
            </a:r>
            <a:r>
              <a:rPr lang="en-US" sz="1800" err="1"/>
              <a:t>hỗ</a:t>
            </a:r>
            <a:r>
              <a:rPr lang="en-US" sz="1800"/>
              <a:t> </a:t>
            </a:r>
            <a:r>
              <a:rPr lang="en-US" sz="1800" err="1"/>
              <a:t>trợ</a:t>
            </a:r>
            <a:r>
              <a:rPr lang="en-US" sz="1800"/>
              <a:t> </a:t>
            </a:r>
            <a:r>
              <a:rPr lang="en-US" sz="1800" err="1"/>
              <a:t>đếm</a:t>
            </a:r>
            <a:r>
              <a:rPr lang="en-US" sz="1800"/>
              <a:t> </a:t>
            </a:r>
            <a:r>
              <a:rPr lang="en-US" sz="1800" err="1"/>
              <a:t>và</a:t>
            </a:r>
            <a:r>
              <a:rPr lang="en-US" sz="1800"/>
              <a:t> </a:t>
            </a:r>
            <a:r>
              <a:rPr lang="en-US" sz="1800" err="1"/>
              <a:t>dự</a:t>
            </a:r>
            <a:r>
              <a:rPr lang="en-US" sz="1800"/>
              <a:t> </a:t>
            </a:r>
            <a:r>
              <a:rPr lang="en-US" sz="1800" err="1"/>
              <a:t>báo</a:t>
            </a:r>
            <a:r>
              <a:rPr lang="en-US" sz="1800"/>
              <a:t> </a:t>
            </a:r>
            <a:r>
              <a:rPr lang="en-US" sz="1800" err="1"/>
              <a:t>trước</a:t>
            </a:r>
            <a:r>
              <a:rPr lang="en-US" sz="1800"/>
              <a:t> </a:t>
            </a:r>
            <a:r>
              <a:rPr lang="en-US" sz="1800" err="1"/>
              <a:t>sản</a:t>
            </a:r>
            <a:r>
              <a:rPr lang="en-US" sz="1800"/>
              <a:t> </a:t>
            </a:r>
            <a:r>
              <a:rPr lang="en-US" sz="1800" err="1"/>
              <a:t>lượng</a:t>
            </a:r>
            <a:r>
              <a:rPr lang="en-US" sz="1800"/>
              <a:t> </a:t>
            </a:r>
            <a:r>
              <a:rPr lang="en-US" sz="1800" err="1"/>
              <a:t>cây</a:t>
            </a:r>
            <a:r>
              <a:rPr lang="en-US" sz="1800"/>
              <a:t> </a:t>
            </a:r>
            <a:r>
              <a:rPr lang="en-US" sz="1800" err="1"/>
              <a:t>trồng</a:t>
            </a:r>
            <a:endParaRPr lang="vi-VN" sz="1800"/>
          </a:p>
        </p:txBody>
      </p:sp>
    </p:spTree>
    <p:extLst>
      <p:ext uri="{BB962C8B-B14F-4D97-AF65-F5344CB8AC3E}">
        <p14:creationId xmlns:p14="http://schemas.microsoft.com/office/powerpoint/2010/main" val="359035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5</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5</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5" y="480000"/>
            <a:ext cx="35091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err="1">
                <a:solidFill>
                  <a:srgbClr val="0C0C0C"/>
                </a:solidFill>
                <a:latin typeface="Arial"/>
                <a:ea typeface="Arial"/>
                <a:cs typeface="Arial"/>
                <a:sym typeface="Arial"/>
              </a:rPr>
              <a:t>Giới</a:t>
            </a:r>
            <a:r>
              <a:rPr lang="en-US" sz="3600" b="1" i="0" u="none" strike="noStrike" cap="none">
                <a:solidFill>
                  <a:srgbClr val="0C0C0C"/>
                </a:solidFill>
                <a:latin typeface="Arial"/>
                <a:ea typeface="Arial"/>
                <a:cs typeface="Arial"/>
                <a:sym typeface="Arial"/>
              </a:rPr>
              <a:t> </a:t>
            </a:r>
            <a:r>
              <a:rPr lang="en-US" sz="3600" b="1" i="0" u="none" strike="noStrike" cap="none" err="1">
                <a:solidFill>
                  <a:srgbClr val="0C0C0C"/>
                </a:solidFill>
                <a:latin typeface="Arial"/>
                <a:ea typeface="Arial"/>
                <a:cs typeface="Arial"/>
                <a:sym typeface="Arial"/>
              </a:rPr>
              <a:t>Thiệu</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714375" y="1341361"/>
            <a:ext cx="8093576" cy="492412"/>
          </a:xfrm>
          <a:prstGeom prst="rect">
            <a:avLst/>
          </a:prstGeom>
          <a:noFill/>
          <a:ln>
            <a:noFill/>
          </a:ln>
        </p:spPr>
        <p:txBody>
          <a:bodyPr spcFirstLastPara="1" wrap="square" lIns="91425" tIns="91425" rIns="91425" bIns="91425" anchor="t" anchorCtr="0">
            <a:spAutoFit/>
          </a:bodyPr>
          <a:lstStyle/>
          <a:p>
            <a:pPr lvl="1" algn="just"/>
            <a:r>
              <a:rPr lang="en-US" sz="2000" b="1"/>
              <a:t>Ý </a:t>
            </a:r>
            <a:r>
              <a:rPr lang="en-US" sz="2000" b="1" err="1"/>
              <a:t>NGHĨA</a:t>
            </a:r>
            <a:r>
              <a:rPr lang="en-US" sz="2000" b="1"/>
              <a:t> </a:t>
            </a:r>
            <a:r>
              <a:rPr lang="en-US" sz="2000" b="1" err="1"/>
              <a:t>THỰC</a:t>
            </a:r>
            <a:r>
              <a:rPr lang="en-US" sz="2000" b="1"/>
              <a:t> </a:t>
            </a:r>
            <a:r>
              <a:rPr lang="en-US" sz="2000" b="1" err="1"/>
              <a:t>TIỄN</a:t>
            </a:r>
            <a:r>
              <a:rPr lang="en-US" sz="2000" b="1"/>
              <a:t> </a:t>
            </a:r>
            <a:r>
              <a:rPr lang="en-US" sz="2000" b="1" err="1"/>
              <a:t>CỦA</a:t>
            </a:r>
            <a:r>
              <a:rPr lang="en-US" sz="2000" b="1"/>
              <a:t> </a:t>
            </a:r>
            <a:r>
              <a:rPr lang="en-US" sz="2000" b="1" err="1"/>
              <a:t>BÀI</a:t>
            </a:r>
            <a:r>
              <a:rPr lang="en-US" sz="2000" b="1"/>
              <a:t> </a:t>
            </a:r>
            <a:r>
              <a:rPr lang="en-US" sz="2000" b="1" err="1"/>
              <a:t>TOÁN</a:t>
            </a:r>
            <a:endParaRPr lang="vi-VN" sz="2000" b="1"/>
          </a:p>
        </p:txBody>
      </p:sp>
      <p:sp>
        <p:nvSpPr>
          <p:cNvPr id="4" name="TextBox 3">
            <a:extLst>
              <a:ext uri="{FF2B5EF4-FFF2-40B4-BE49-F238E27FC236}">
                <a16:creationId xmlns:a16="http://schemas.microsoft.com/office/drawing/2014/main" id="{392B2E30-CCF5-623F-1321-534D539C5017}"/>
              </a:ext>
            </a:extLst>
          </p:cNvPr>
          <p:cNvSpPr txBox="1"/>
          <p:nvPr/>
        </p:nvSpPr>
        <p:spPr>
          <a:xfrm>
            <a:off x="3048000" y="3275112"/>
            <a:ext cx="6096000" cy="307777"/>
          </a:xfrm>
          <a:prstGeom prst="rect">
            <a:avLst/>
          </a:prstGeom>
          <a:noFill/>
        </p:spPr>
        <p:txBody>
          <a:bodyPr wrap="square">
            <a:spAutoFit/>
          </a:bodyPr>
          <a:lstStyle/>
          <a:p>
            <a:endParaRPr lang="en-US"/>
          </a:p>
        </p:txBody>
      </p:sp>
      <p:sp>
        <p:nvSpPr>
          <p:cNvPr id="13" name="Google Shape;113;p3">
            <a:extLst>
              <a:ext uri="{FF2B5EF4-FFF2-40B4-BE49-F238E27FC236}">
                <a16:creationId xmlns:a16="http://schemas.microsoft.com/office/drawing/2014/main" id="{EDDCEEC4-338E-52C3-D781-125EFE746AA4}"/>
              </a:ext>
            </a:extLst>
          </p:cNvPr>
          <p:cNvSpPr txBox="1"/>
          <p:nvPr/>
        </p:nvSpPr>
        <p:spPr>
          <a:xfrm>
            <a:off x="635724" y="2483044"/>
            <a:ext cx="6458945" cy="1015632"/>
          </a:xfrm>
          <a:prstGeom prst="rect">
            <a:avLst/>
          </a:prstGeom>
          <a:noFill/>
          <a:ln>
            <a:noFill/>
          </a:ln>
        </p:spPr>
        <p:txBody>
          <a:bodyPr spcFirstLastPara="1" wrap="square" lIns="91425" tIns="91425" rIns="91425" bIns="91425" anchor="t" anchorCtr="0">
            <a:spAutoFit/>
          </a:bodyPr>
          <a:lstStyle/>
          <a:p>
            <a:pPr lvl="1" algn="just"/>
            <a:r>
              <a:rPr lang="en-US" sz="1800" b="1"/>
              <a:t>BÁN HÀNG TỰ ĐỘNG</a:t>
            </a:r>
          </a:p>
          <a:p>
            <a:pPr lvl="1" algn="just"/>
            <a:r>
              <a:rPr lang="en-US" sz="1800" err="1"/>
              <a:t>Hệ</a:t>
            </a:r>
            <a:r>
              <a:rPr lang="en-US" sz="1800"/>
              <a:t> </a:t>
            </a:r>
            <a:r>
              <a:rPr lang="en-US" sz="1800" err="1"/>
              <a:t>thống</a:t>
            </a:r>
            <a:r>
              <a:rPr lang="en-US" sz="1800"/>
              <a:t> </a:t>
            </a:r>
            <a:r>
              <a:rPr lang="en-US" sz="1800" err="1"/>
              <a:t>bán</a:t>
            </a:r>
            <a:r>
              <a:rPr lang="en-US" sz="1800"/>
              <a:t> </a:t>
            </a:r>
            <a:r>
              <a:rPr lang="en-US" sz="1800" err="1"/>
              <a:t>hàng</a:t>
            </a:r>
            <a:r>
              <a:rPr lang="en-US" sz="1800"/>
              <a:t> </a:t>
            </a:r>
            <a:r>
              <a:rPr lang="en-US" sz="1800" err="1"/>
              <a:t>tự</a:t>
            </a:r>
            <a:r>
              <a:rPr lang="en-US" sz="1800"/>
              <a:t> </a:t>
            </a:r>
            <a:r>
              <a:rPr lang="en-US" sz="1800" err="1"/>
              <a:t>động</a:t>
            </a:r>
            <a:r>
              <a:rPr lang="en-US" sz="1800"/>
              <a:t> </a:t>
            </a:r>
            <a:r>
              <a:rPr lang="en-US" sz="1800" err="1"/>
              <a:t>tại</a:t>
            </a:r>
            <a:r>
              <a:rPr lang="en-US" sz="1800"/>
              <a:t> </a:t>
            </a:r>
            <a:r>
              <a:rPr lang="en-US" sz="1800" err="1"/>
              <a:t>các</a:t>
            </a:r>
            <a:r>
              <a:rPr lang="en-US" sz="1800"/>
              <a:t> </a:t>
            </a:r>
            <a:r>
              <a:rPr lang="en-US" sz="1800" err="1"/>
              <a:t>cửa</a:t>
            </a:r>
            <a:r>
              <a:rPr lang="en-US" sz="1800"/>
              <a:t> </a:t>
            </a:r>
            <a:r>
              <a:rPr lang="en-US" sz="1800" err="1"/>
              <a:t>hàng</a:t>
            </a:r>
            <a:r>
              <a:rPr lang="en-US" sz="1800"/>
              <a:t>, </a:t>
            </a:r>
            <a:r>
              <a:rPr lang="en-US" sz="1800" err="1"/>
              <a:t>gian</a:t>
            </a:r>
            <a:r>
              <a:rPr lang="en-US" sz="1800"/>
              <a:t> </a:t>
            </a:r>
            <a:r>
              <a:rPr lang="en-US" sz="1800" err="1"/>
              <a:t>hàng</a:t>
            </a:r>
            <a:r>
              <a:rPr lang="en-US" sz="1800"/>
              <a:t> </a:t>
            </a:r>
            <a:r>
              <a:rPr lang="en-US" sz="1800" err="1"/>
              <a:t>trái</a:t>
            </a:r>
            <a:r>
              <a:rPr lang="en-US" sz="1800"/>
              <a:t> </a:t>
            </a:r>
            <a:r>
              <a:rPr lang="en-US" sz="1800" err="1"/>
              <a:t>cây</a:t>
            </a:r>
            <a:endParaRPr lang="en-US" sz="1800" b="1"/>
          </a:p>
        </p:txBody>
      </p:sp>
      <p:sp>
        <p:nvSpPr>
          <p:cNvPr id="14" name="Google Shape;113;p3">
            <a:extLst>
              <a:ext uri="{FF2B5EF4-FFF2-40B4-BE49-F238E27FC236}">
                <a16:creationId xmlns:a16="http://schemas.microsoft.com/office/drawing/2014/main" id="{7FB4FFF2-DEF8-A2E3-6094-1AEE64445875}"/>
              </a:ext>
            </a:extLst>
          </p:cNvPr>
          <p:cNvSpPr txBox="1"/>
          <p:nvPr/>
        </p:nvSpPr>
        <p:spPr>
          <a:xfrm>
            <a:off x="635724" y="4050600"/>
            <a:ext cx="6458945" cy="738633"/>
          </a:xfrm>
          <a:prstGeom prst="rect">
            <a:avLst/>
          </a:prstGeom>
          <a:noFill/>
          <a:ln>
            <a:noFill/>
          </a:ln>
        </p:spPr>
        <p:txBody>
          <a:bodyPr spcFirstLastPara="1" wrap="square" lIns="91425" tIns="91425" rIns="91425" bIns="91425" anchor="t" anchorCtr="0">
            <a:spAutoFit/>
          </a:bodyPr>
          <a:lstStyle/>
          <a:p>
            <a:pPr lvl="1" algn="just"/>
            <a:r>
              <a:rPr lang="en-US" sz="1800" b="1"/>
              <a:t>TĂNG CƯỜNG TRẢI NGHIỆM MUA SẮM</a:t>
            </a:r>
          </a:p>
          <a:p>
            <a:pPr lvl="1" algn="just"/>
            <a:r>
              <a:rPr lang="en-US" sz="1800"/>
              <a:t>Cung </a:t>
            </a:r>
            <a:r>
              <a:rPr lang="en-US" sz="1800" err="1"/>
              <a:t>cấp</a:t>
            </a:r>
            <a:r>
              <a:rPr lang="en-US" sz="1800"/>
              <a:t> </a:t>
            </a:r>
            <a:r>
              <a:rPr lang="en-US" sz="1800" err="1"/>
              <a:t>thông</a:t>
            </a:r>
            <a:r>
              <a:rPr lang="en-US" sz="1800"/>
              <a:t> tin </a:t>
            </a:r>
            <a:r>
              <a:rPr lang="en-US" sz="1800" err="1"/>
              <a:t>cụ</a:t>
            </a:r>
            <a:r>
              <a:rPr lang="en-US" sz="1800"/>
              <a:t> </a:t>
            </a:r>
            <a:r>
              <a:rPr lang="en-US" sz="1800" err="1"/>
              <a:t>thể</a:t>
            </a:r>
            <a:r>
              <a:rPr lang="en-US" sz="1800"/>
              <a:t> </a:t>
            </a:r>
            <a:r>
              <a:rPr lang="en-US" sz="1800" err="1"/>
              <a:t>về</a:t>
            </a:r>
            <a:r>
              <a:rPr lang="en-US" sz="1800"/>
              <a:t> </a:t>
            </a:r>
            <a:r>
              <a:rPr lang="en-US" sz="1800" err="1"/>
              <a:t>loại</a:t>
            </a:r>
            <a:r>
              <a:rPr lang="en-US" sz="1800"/>
              <a:t> </a:t>
            </a:r>
            <a:r>
              <a:rPr lang="en-US" sz="1800" err="1"/>
              <a:t>trái</a:t>
            </a:r>
            <a:r>
              <a:rPr lang="en-US" sz="1800"/>
              <a:t> </a:t>
            </a:r>
            <a:r>
              <a:rPr lang="en-US" sz="1800" err="1"/>
              <a:t>cây</a:t>
            </a:r>
            <a:r>
              <a:rPr lang="en-US" sz="1800"/>
              <a:t> </a:t>
            </a:r>
            <a:r>
              <a:rPr lang="en-US" sz="1800" err="1"/>
              <a:t>cho</a:t>
            </a:r>
            <a:r>
              <a:rPr lang="en-US" sz="1800"/>
              <a:t> </a:t>
            </a:r>
            <a:r>
              <a:rPr lang="en-US" sz="1800" err="1"/>
              <a:t>khách</a:t>
            </a:r>
            <a:r>
              <a:rPr lang="en-US" sz="1800"/>
              <a:t> </a:t>
            </a:r>
            <a:r>
              <a:rPr lang="en-US" sz="1800" err="1"/>
              <a:t>hàng</a:t>
            </a:r>
            <a:endParaRPr lang="vi-VN" sz="1800"/>
          </a:p>
        </p:txBody>
      </p:sp>
      <p:pic>
        <p:nvPicPr>
          <p:cNvPr id="3" name="Picture 2" descr="A group of people standing next to a escalator&#10;&#10;Description automatically generated">
            <a:extLst>
              <a:ext uri="{FF2B5EF4-FFF2-40B4-BE49-F238E27FC236}">
                <a16:creationId xmlns:a16="http://schemas.microsoft.com/office/drawing/2014/main" id="{272E2842-C734-819D-99AC-5ACD0530C5B4}"/>
              </a:ext>
            </a:extLst>
          </p:cNvPr>
          <p:cNvPicPr>
            <a:picLocks noChangeAspect="1"/>
          </p:cNvPicPr>
          <p:nvPr/>
        </p:nvPicPr>
        <p:blipFill>
          <a:blip r:embed="rId3"/>
          <a:stretch>
            <a:fillRect/>
          </a:stretch>
        </p:blipFill>
        <p:spPr>
          <a:xfrm>
            <a:off x="7359470" y="1481223"/>
            <a:ext cx="3792844" cy="3790949"/>
          </a:xfrm>
          <a:prstGeom prst="rect">
            <a:avLst/>
          </a:prstGeom>
        </p:spPr>
      </p:pic>
    </p:spTree>
    <p:extLst>
      <p:ext uri="{BB962C8B-B14F-4D97-AF65-F5344CB8AC3E}">
        <p14:creationId xmlns:p14="http://schemas.microsoft.com/office/powerpoint/2010/main" val="160332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6</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6</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5" y="480000"/>
            <a:ext cx="35091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err="1">
                <a:solidFill>
                  <a:srgbClr val="0C0C0C"/>
                </a:solidFill>
                <a:latin typeface="Arial"/>
                <a:ea typeface="Arial"/>
                <a:cs typeface="Arial"/>
                <a:sym typeface="Arial"/>
              </a:rPr>
              <a:t>Giới</a:t>
            </a:r>
            <a:r>
              <a:rPr lang="en-US" sz="3600" b="1" i="0" u="none" strike="noStrike" cap="none">
                <a:solidFill>
                  <a:srgbClr val="0C0C0C"/>
                </a:solidFill>
                <a:latin typeface="Arial"/>
                <a:ea typeface="Arial"/>
                <a:cs typeface="Arial"/>
                <a:sym typeface="Arial"/>
              </a:rPr>
              <a:t> </a:t>
            </a:r>
            <a:r>
              <a:rPr lang="en-US" sz="3600" b="1" i="0" u="none" strike="noStrike" cap="none" err="1">
                <a:solidFill>
                  <a:srgbClr val="0C0C0C"/>
                </a:solidFill>
                <a:latin typeface="Arial"/>
                <a:ea typeface="Arial"/>
                <a:cs typeface="Arial"/>
                <a:sym typeface="Arial"/>
              </a:rPr>
              <a:t>Thiệu</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113" name="Google Shape;113;p3"/>
          <p:cNvSpPr txBox="1"/>
          <p:nvPr/>
        </p:nvSpPr>
        <p:spPr>
          <a:xfrm>
            <a:off x="714375" y="1341361"/>
            <a:ext cx="8093576" cy="492412"/>
          </a:xfrm>
          <a:prstGeom prst="rect">
            <a:avLst/>
          </a:prstGeom>
          <a:noFill/>
          <a:ln>
            <a:noFill/>
          </a:ln>
        </p:spPr>
        <p:txBody>
          <a:bodyPr spcFirstLastPara="1" wrap="square" lIns="91425" tIns="91425" rIns="91425" bIns="91425" anchor="t" anchorCtr="0">
            <a:spAutoFit/>
          </a:bodyPr>
          <a:lstStyle/>
          <a:p>
            <a:pPr lvl="1" algn="just"/>
            <a:r>
              <a:rPr lang="en-US" sz="2000" b="1"/>
              <a:t>Ý NGHĨA THỰC TIỄN CỦA BÀI TOÁN</a:t>
            </a:r>
            <a:endParaRPr lang="vi-VN" sz="2000" b="1"/>
          </a:p>
        </p:txBody>
      </p:sp>
      <p:sp>
        <p:nvSpPr>
          <p:cNvPr id="4" name="TextBox 3">
            <a:extLst>
              <a:ext uri="{FF2B5EF4-FFF2-40B4-BE49-F238E27FC236}">
                <a16:creationId xmlns:a16="http://schemas.microsoft.com/office/drawing/2014/main" id="{392B2E30-CCF5-623F-1321-534D539C5017}"/>
              </a:ext>
            </a:extLst>
          </p:cNvPr>
          <p:cNvSpPr txBox="1"/>
          <p:nvPr/>
        </p:nvSpPr>
        <p:spPr>
          <a:xfrm>
            <a:off x="3048000" y="3275112"/>
            <a:ext cx="6096000" cy="307777"/>
          </a:xfrm>
          <a:prstGeom prst="rect">
            <a:avLst/>
          </a:prstGeom>
          <a:noFill/>
        </p:spPr>
        <p:txBody>
          <a:bodyPr wrap="square">
            <a:spAutoFit/>
          </a:bodyPr>
          <a:lstStyle/>
          <a:p>
            <a:endParaRPr lang="en-US"/>
          </a:p>
        </p:txBody>
      </p:sp>
      <p:sp>
        <p:nvSpPr>
          <p:cNvPr id="13" name="Google Shape;113;p3">
            <a:extLst>
              <a:ext uri="{FF2B5EF4-FFF2-40B4-BE49-F238E27FC236}">
                <a16:creationId xmlns:a16="http://schemas.microsoft.com/office/drawing/2014/main" id="{EDDCEEC4-338E-52C3-D781-125EFE746AA4}"/>
              </a:ext>
            </a:extLst>
          </p:cNvPr>
          <p:cNvSpPr txBox="1"/>
          <p:nvPr/>
        </p:nvSpPr>
        <p:spPr>
          <a:xfrm>
            <a:off x="635724" y="2483044"/>
            <a:ext cx="6458945" cy="1015632"/>
          </a:xfrm>
          <a:prstGeom prst="rect">
            <a:avLst/>
          </a:prstGeom>
          <a:noFill/>
          <a:ln>
            <a:noFill/>
          </a:ln>
        </p:spPr>
        <p:txBody>
          <a:bodyPr spcFirstLastPara="1" wrap="square" lIns="91425" tIns="91425" rIns="91425" bIns="91425" anchor="t" anchorCtr="0">
            <a:spAutoFit/>
          </a:bodyPr>
          <a:lstStyle/>
          <a:p>
            <a:pPr lvl="1" algn="just"/>
            <a:r>
              <a:rPr lang="en-US" sz="1800" b="1"/>
              <a:t>NGƯỜI RỐI LOẠN SẮC GIÁC</a:t>
            </a:r>
          </a:p>
          <a:p>
            <a:pPr lvl="1" algn="just"/>
            <a:r>
              <a:rPr lang="en-US" sz="1800" err="1"/>
              <a:t>Hỗ</a:t>
            </a:r>
            <a:r>
              <a:rPr lang="en-US" sz="1800"/>
              <a:t> </a:t>
            </a:r>
            <a:r>
              <a:rPr lang="en-US" sz="1800" err="1"/>
              <a:t>trợ</a:t>
            </a:r>
            <a:r>
              <a:rPr lang="en-US" sz="1800"/>
              <a:t> </a:t>
            </a:r>
            <a:r>
              <a:rPr lang="en-US" sz="1800" err="1"/>
              <a:t>người</a:t>
            </a:r>
            <a:r>
              <a:rPr lang="en-US" sz="1800"/>
              <a:t> </a:t>
            </a:r>
            <a:r>
              <a:rPr lang="en-US" sz="1800" err="1"/>
              <a:t>mắc</a:t>
            </a:r>
            <a:r>
              <a:rPr lang="en-US" sz="1800"/>
              <a:t> </a:t>
            </a:r>
            <a:r>
              <a:rPr lang="en-US" sz="1800" err="1"/>
              <a:t>chứng</a:t>
            </a:r>
            <a:r>
              <a:rPr lang="en-US" sz="1800"/>
              <a:t> </a:t>
            </a:r>
            <a:r>
              <a:rPr lang="en-US" sz="1800" err="1"/>
              <a:t>rối</a:t>
            </a:r>
            <a:r>
              <a:rPr lang="en-US" sz="1800"/>
              <a:t> </a:t>
            </a:r>
            <a:r>
              <a:rPr lang="en-US" sz="1800" err="1"/>
              <a:t>loạn</a:t>
            </a:r>
            <a:r>
              <a:rPr lang="en-US" sz="1800"/>
              <a:t> </a:t>
            </a:r>
            <a:r>
              <a:rPr lang="en-US" sz="1800" err="1"/>
              <a:t>sắc</a:t>
            </a:r>
            <a:r>
              <a:rPr lang="en-US" sz="1800"/>
              <a:t> </a:t>
            </a:r>
            <a:r>
              <a:rPr lang="en-US" sz="1800" err="1"/>
              <a:t>giác</a:t>
            </a:r>
            <a:r>
              <a:rPr lang="en-US" sz="1800"/>
              <a:t> </a:t>
            </a:r>
            <a:r>
              <a:rPr lang="en-US" sz="1800" err="1"/>
              <a:t>phân</a:t>
            </a:r>
            <a:r>
              <a:rPr lang="en-US" sz="1800"/>
              <a:t> </a:t>
            </a:r>
            <a:r>
              <a:rPr lang="en-US" sz="1800" err="1"/>
              <a:t>biệt</a:t>
            </a:r>
            <a:r>
              <a:rPr lang="en-US" sz="1800"/>
              <a:t> </a:t>
            </a:r>
            <a:r>
              <a:rPr lang="en-US" sz="1800" err="1"/>
              <a:t>các</a:t>
            </a:r>
            <a:r>
              <a:rPr lang="en-US" sz="1800"/>
              <a:t> </a:t>
            </a:r>
            <a:r>
              <a:rPr lang="en-US" sz="1800" err="1"/>
              <a:t>loại</a:t>
            </a:r>
            <a:r>
              <a:rPr lang="en-US" sz="1800"/>
              <a:t> </a:t>
            </a:r>
            <a:r>
              <a:rPr lang="en-US" sz="1800" err="1"/>
              <a:t>trái</a:t>
            </a:r>
            <a:r>
              <a:rPr lang="en-US" sz="1800"/>
              <a:t> </a:t>
            </a:r>
            <a:r>
              <a:rPr lang="en-US" sz="1800" err="1"/>
              <a:t>cây</a:t>
            </a:r>
            <a:r>
              <a:rPr lang="en-US" sz="1800"/>
              <a:t> có </a:t>
            </a:r>
            <a:r>
              <a:rPr lang="en-US" sz="1800" err="1"/>
              <a:t>sự</a:t>
            </a:r>
            <a:r>
              <a:rPr lang="en-US" sz="1800"/>
              <a:t> </a:t>
            </a:r>
            <a:r>
              <a:rPr lang="en-US" sz="1800" err="1"/>
              <a:t>tương</a:t>
            </a:r>
            <a:r>
              <a:rPr lang="en-US" sz="1800"/>
              <a:t> </a:t>
            </a:r>
            <a:r>
              <a:rPr lang="en-US" sz="1800" err="1"/>
              <a:t>đồng</a:t>
            </a:r>
            <a:r>
              <a:rPr lang="en-US" sz="1800"/>
              <a:t> </a:t>
            </a:r>
            <a:r>
              <a:rPr lang="en-US" sz="1800" err="1"/>
              <a:t>lớn</a:t>
            </a:r>
            <a:r>
              <a:rPr lang="en-US" sz="1800"/>
              <a:t> </a:t>
            </a:r>
            <a:r>
              <a:rPr lang="en-US" sz="1800" err="1"/>
              <a:t>về</a:t>
            </a:r>
            <a:r>
              <a:rPr lang="en-US" sz="1800"/>
              <a:t> </a:t>
            </a:r>
            <a:r>
              <a:rPr lang="en-US" sz="1800" err="1"/>
              <a:t>hình</a:t>
            </a:r>
            <a:r>
              <a:rPr lang="en-US" sz="1800"/>
              <a:t> </a:t>
            </a:r>
            <a:r>
              <a:rPr lang="en-US" sz="1800" err="1"/>
              <a:t>dáng</a:t>
            </a:r>
            <a:r>
              <a:rPr lang="en-US" sz="1800"/>
              <a:t> </a:t>
            </a:r>
            <a:r>
              <a:rPr lang="en-US" sz="1800" err="1"/>
              <a:t>và</a:t>
            </a:r>
            <a:r>
              <a:rPr lang="en-US" sz="1800"/>
              <a:t> </a:t>
            </a:r>
            <a:r>
              <a:rPr lang="en-US" sz="1800" err="1"/>
              <a:t>màu</a:t>
            </a:r>
            <a:r>
              <a:rPr lang="en-US" sz="1800"/>
              <a:t> </a:t>
            </a:r>
            <a:r>
              <a:rPr lang="en-US" sz="1800" err="1"/>
              <a:t>sắc</a:t>
            </a:r>
            <a:endParaRPr lang="en-US" sz="1800"/>
          </a:p>
        </p:txBody>
      </p:sp>
      <p:sp>
        <p:nvSpPr>
          <p:cNvPr id="14" name="Google Shape;113;p3">
            <a:extLst>
              <a:ext uri="{FF2B5EF4-FFF2-40B4-BE49-F238E27FC236}">
                <a16:creationId xmlns:a16="http://schemas.microsoft.com/office/drawing/2014/main" id="{7FB4FFF2-DEF8-A2E3-6094-1AEE64445875}"/>
              </a:ext>
            </a:extLst>
          </p:cNvPr>
          <p:cNvSpPr txBox="1"/>
          <p:nvPr/>
        </p:nvSpPr>
        <p:spPr>
          <a:xfrm>
            <a:off x="635724" y="4050600"/>
            <a:ext cx="6458945" cy="738633"/>
          </a:xfrm>
          <a:prstGeom prst="rect">
            <a:avLst/>
          </a:prstGeom>
          <a:noFill/>
          <a:ln>
            <a:noFill/>
          </a:ln>
        </p:spPr>
        <p:txBody>
          <a:bodyPr spcFirstLastPara="1" wrap="square" lIns="91425" tIns="91425" rIns="91425" bIns="91425" anchor="t" anchorCtr="0">
            <a:spAutoFit/>
          </a:bodyPr>
          <a:lstStyle/>
          <a:p>
            <a:pPr lvl="1" algn="just"/>
            <a:r>
              <a:rPr lang="en-US" sz="1800" b="1"/>
              <a:t>TRẺ EM</a:t>
            </a:r>
          </a:p>
          <a:p>
            <a:pPr lvl="1" algn="just"/>
            <a:r>
              <a:rPr lang="en-US" sz="1800" err="1"/>
              <a:t>Hỗ</a:t>
            </a:r>
            <a:r>
              <a:rPr lang="en-US" sz="1800"/>
              <a:t> </a:t>
            </a:r>
            <a:r>
              <a:rPr lang="en-US" sz="1800" err="1"/>
              <a:t>trợ</a:t>
            </a:r>
            <a:r>
              <a:rPr lang="en-US" sz="1800"/>
              <a:t> </a:t>
            </a:r>
            <a:r>
              <a:rPr lang="en-US" sz="1800" err="1"/>
              <a:t>trẻ</a:t>
            </a:r>
            <a:r>
              <a:rPr lang="en-US" sz="1800"/>
              <a:t> </a:t>
            </a:r>
            <a:r>
              <a:rPr lang="en-US" sz="1800" err="1"/>
              <a:t>em</a:t>
            </a:r>
            <a:r>
              <a:rPr lang="en-US" sz="1800"/>
              <a:t> </a:t>
            </a:r>
            <a:r>
              <a:rPr lang="en-US" sz="1800" err="1"/>
              <a:t>học</a:t>
            </a:r>
            <a:r>
              <a:rPr lang="en-US" sz="1800"/>
              <a:t> </a:t>
            </a:r>
            <a:r>
              <a:rPr lang="en-US" sz="1800" err="1"/>
              <a:t>tập</a:t>
            </a:r>
            <a:r>
              <a:rPr lang="en-US" sz="1800"/>
              <a:t> </a:t>
            </a:r>
            <a:r>
              <a:rPr lang="en-US" sz="1800" err="1"/>
              <a:t>và</a:t>
            </a:r>
            <a:r>
              <a:rPr lang="en-US" sz="1800"/>
              <a:t> </a:t>
            </a:r>
            <a:r>
              <a:rPr lang="en-US" sz="1800" err="1"/>
              <a:t>phân</a:t>
            </a:r>
            <a:r>
              <a:rPr lang="en-US" sz="1800"/>
              <a:t> </a:t>
            </a:r>
            <a:r>
              <a:rPr lang="en-US" sz="1800" err="1"/>
              <a:t>biệt</a:t>
            </a:r>
            <a:r>
              <a:rPr lang="en-US" sz="1800"/>
              <a:t> </a:t>
            </a:r>
            <a:r>
              <a:rPr lang="en-US" sz="1800" err="1"/>
              <a:t>các</a:t>
            </a:r>
            <a:r>
              <a:rPr lang="en-US" sz="1800"/>
              <a:t> </a:t>
            </a:r>
            <a:r>
              <a:rPr lang="en-US" sz="1800" err="1"/>
              <a:t>loại</a:t>
            </a:r>
            <a:r>
              <a:rPr lang="en-US" sz="1800"/>
              <a:t> </a:t>
            </a:r>
            <a:r>
              <a:rPr lang="en-US" sz="1800" err="1"/>
              <a:t>trái</a:t>
            </a:r>
            <a:r>
              <a:rPr lang="en-US" sz="1800"/>
              <a:t> </a:t>
            </a:r>
            <a:r>
              <a:rPr lang="en-US" sz="1800" err="1"/>
              <a:t>cây</a:t>
            </a:r>
            <a:endParaRPr lang="vi-VN" sz="1800"/>
          </a:p>
        </p:txBody>
      </p:sp>
      <p:pic>
        <p:nvPicPr>
          <p:cNvPr id="5" name="Picture 4" descr="A drawing of people climbing a tree&#10;&#10;Description automatically generated">
            <a:extLst>
              <a:ext uri="{FF2B5EF4-FFF2-40B4-BE49-F238E27FC236}">
                <a16:creationId xmlns:a16="http://schemas.microsoft.com/office/drawing/2014/main" id="{D3D933E9-122D-299F-D6C9-ADE0F615BF48}"/>
              </a:ext>
            </a:extLst>
          </p:cNvPr>
          <p:cNvPicPr>
            <a:picLocks noChangeAspect="1"/>
          </p:cNvPicPr>
          <p:nvPr/>
        </p:nvPicPr>
        <p:blipFill>
          <a:blip r:embed="rId3"/>
          <a:stretch>
            <a:fillRect/>
          </a:stretch>
        </p:blipFill>
        <p:spPr>
          <a:xfrm>
            <a:off x="7347740" y="1143601"/>
            <a:ext cx="3948916" cy="4146362"/>
          </a:xfrm>
          <a:prstGeom prst="rect">
            <a:avLst/>
          </a:prstGeom>
        </p:spPr>
      </p:pic>
    </p:spTree>
    <p:extLst>
      <p:ext uri="{BB962C8B-B14F-4D97-AF65-F5344CB8AC3E}">
        <p14:creationId xmlns:p14="http://schemas.microsoft.com/office/powerpoint/2010/main" val="47057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7</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7</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err="1">
                <a:solidFill>
                  <a:srgbClr val="0C0C0C"/>
                </a:solidFill>
              </a:rPr>
              <a:t>Hướng</a:t>
            </a:r>
            <a:r>
              <a:rPr lang="en-US" sz="3600" b="1">
                <a:solidFill>
                  <a:srgbClr val="0C0C0C"/>
                </a:solidFill>
              </a:rPr>
              <a:t> </a:t>
            </a:r>
            <a:r>
              <a:rPr lang="en-US" sz="3600" b="1" err="1">
                <a:solidFill>
                  <a:srgbClr val="0C0C0C"/>
                </a:solidFill>
              </a:rPr>
              <a:t>tiếp</a:t>
            </a:r>
            <a:r>
              <a:rPr lang="en-US" sz="3600" b="1">
                <a:solidFill>
                  <a:srgbClr val="0C0C0C"/>
                </a:solidFill>
              </a:rPr>
              <a:t> </a:t>
            </a:r>
            <a:r>
              <a:rPr lang="en-US" sz="3600" b="1" err="1">
                <a:solidFill>
                  <a:srgbClr val="0C0C0C"/>
                </a:solidFill>
              </a:rPr>
              <a:t>cận</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 name="Google Shape;113;p3">
            <a:extLst>
              <a:ext uri="{FF2B5EF4-FFF2-40B4-BE49-F238E27FC236}">
                <a16:creationId xmlns:a16="http://schemas.microsoft.com/office/drawing/2014/main" id="{4DE22C58-E28A-1CD6-4185-862AFB415007}"/>
              </a:ext>
            </a:extLst>
          </p:cNvPr>
          <p:cNvSpPr txBox="1"/>
          <p:nvPr/>
        </p:nvSpPr>
        <p:spPr>
          <a:xfrm>
            <a:off x="714375" y="1341361"/>
            <a:ext cx="8093576" cy="492412"/>
          </a:xfrm>
          <a:prstGeom prst="rect">
            <a:avLst/>
          </a:prstGeom>
          <a:noFill/>
          <a:ln>
            <a:noFill/>
          </a:ln>
        </p:spPr>
        <p:txBody>
          <a:bodyPr spcFirstLastPara="1" wrap="square" lIns="91425" tIns="91425" rIns="91425" bIns="91425" anchor="t" anchorCtr="0">
            <a:spAutoFit/>
          </a:bodyPr>
          <a:lstStyle/>
          <a:p>
            <a:pPr lvl="1" algn="just"/>
            <a:r>
              <a:rPr lang="en-US" sz="2000" b="1" err="1"/>
              <a:t>GIỚI</a:t>
            </a:r>
            <a:r>
              <a:rPr lang="en-US" sz="2000" b="1"/>
              <a:t> </a:t>
            </a:r>
            <a:r>
              <a:rPr lang="en-US" sz="2000" b="1" err="1"/>
              <a:t>THIỆU</a:t>
            </a:r>
            <a:r>
              <a:rPr lang="en-US" sz="2000" b="1"/>
              <a:t> </a:t>
            </a:r>
            <a:r>
              <a:rPr lang="en-US" sz="2000" b="1" err="1"/>
              <a:t>BỘ</a:t>
            </a:r>
            <a:r>
              <a:rPr lang="en-US" sz="2000" b="1"/>
              <a:t> </a:t>
            </a:r>
            <a:r>
              <a:rPr lang="en-US" sz="2000" b="1" err="1"/>
              <a:t>DỮ</a:t>
            </a:r>
            <a:r>
              <a:rPr lang="en-US" sz="2000" b="1"/>
              <a:t> </a:t>
            </a:r>
            <a:r>
              <a:rPr lang="en-US" sz="2000" b="1" err="1"/>
              <a:t>LIỆU</a:t>
            </a:r>
            <a:r>
              <a:rPr lang="en-US" sz="2000" b="1"/>
              <a:t> </a:t>
            </a:r>
            <a:r>
              <a:rPr lang="en-US" sz="2000" b="1" err="1"/>
              <a:t>VÀ</a:t>
            </a:r>
            <a:r>
              <a:rPr lang="en-US" sz="2000" b="1"/>
              <a:t> </a:t>
            </a:r>
            <a:r>
              <a:rPr lang="en-US" sz="2000" b="1" err="1"/>
              <a:t>XỬ</a:t>
            </a:r>
            <a:r>
              <a:rPr lang="en-US" sz="2000" b="1"/>
              <a:t> </a:t>
            </a:r>
            <a:r>
              <a:rPr lang="en-US" sz="2000" b="1" err="1"/>
              <a:t>LÍ</a:t>
            </a:r>
            <a:r>
              <a:rPr lang="en-US" sz="2000" b="1"/>
              <a:t> </a:t>
            </a:r>
            <a:r>
              <a:rPr lang="en-US" sz="2000" b="1" err="1"/>
              <a:t>DỮ</a:t>
            </a:r>
            <a:r>
              <a:rPr lang="en-US" sz="2000" b="1"/>
              <a:t> </a:t>
            </a:r>
            <a:r>
              <a:rPr lang="en-US" sz="2000" b="1" err="1"/>
              <a:t>LIỆU</a:t>
            </a:r>
            <a:r>
              <a:rPr lang="en-US" sz="2000" b="1"/>
              <a:t> </a:t>
            </a:r>
            <a:endParaRPr lang="vi-VN" sz="2000" b="1"/>
          </a:p>
        </p:txBody>
      </p:sp>
      <p:sp>
        <p:nvSpPr>
          <p:cNvPr id="3" name="Google Shape;113;p3">
            <a:extLst>
              <a:ext uri="{FF2B5EF4-FFF2-40B4-BE49-F238E27FC236}">
                <a16:creationId xmlns:a16="http://schemas.microsoft.com/office/drawing/2014/main" id="{3C0490C8-7D9F-EC6A-56D5-95E08416E9B1}"/>
              </a:ext>
            </a:extLst>
          </p:cNvPr>
          <p:cNvSpPr txBox="1"/>
          <p:nvPr/>
        </p:nvSpPr>
        <p:spPr>
          <a:xfrm>
            <a:off x="714375" y="2084900"/>
            <a:ext cx="10426376" cy="821733"/>
          </a:xfrm>
          <a:prstGeom prst="rect">
            <a:avLst/>
          </a:prstGeom>
          <a:noFill/>
          <a:ln>
            <a:noFill/>
          </a:ln>
        </p:spPr>
        <p:txBody>
          <a:bodyPr spcFirstLastPara="1" wrap="square" lIns="91425" tIns="91425" rIns="91425" bIns="91425" anchor="t" anchorCtr="0">
            <a:spAutoFit/>
          </a:bodyPr>
          <a:lstStyle/>
          <a:p>
            <a:pPr marL="114300" algn="just">
              <a:lnSpc>
                <a:spcPct val="115000"/>
              </a:lnSpc>
              <a:buClr>
                <a:schemeClr val="dk1"/>
              </a:buClr>
              <a:buSzPts val="1800"/>
            </a:pPr>
            <a:r>
              <a:rPr lang="en-US" sz="1800" err="1"/>
              <a:t>Bộ</a:t>
            </a:r>
            <a:r>
              <a:rPr lang="en-US" sz="1800"/>
              <a:t> </a:t>
            </a:r>
            <a:r>
              <a:rPr lang="en-US" sz="1800" err="1"/>
              <a:t>dữ</a:t>
            </a:r>
            <a:r>
              <a:rPr lang="en-US" sz="1800"/>
              <a:t> </a:t>
            </a:r>
            <a:r>
              <a:rPr lang="en-US" sz="1800" err="1"/>
              <a:t>liệu</a:t>
            </a:r>
            <a:r>
              <a:rPr lang="en-US" sz="1800"/>
              <a:t> </a:t>
            </a:r>
            <a:r>
              <a:rPr lang="en-US" sz="1800" err="1"/>
              <a:t>gốc</a:t>
            </a:r>
            <a:r>
              <a:rPr lang="en-US" sz="1800"/>
              <a:t>: Fruit-262 – bao </a:t>
            </a:r>
            <a:r>
              <a:rPr lang="en-US" sz="1800" err="1"/>
              <a:t>gồm</a:t>
            </a:r>
            <a:r>
              <a:rPr lang="en-US" sz="1800"/>
              <a:t> 262 </a:t>
            </a:r>
            <a:r>
              <a:rPr lang="en-US" sz="1800" err="1"/>
              <a:t>loại</a:t>
            </a:r>
            <a:r>
              <a:rPr lang="en-US" sz="1800"/>
              <a:t> </a:t>
            </a:r>
            <a:r>
              <a:rPr lang="en-US" sz="1800" err="1"/>
              <a:t>trái</a:t>
            </a:r>
            <a:r>
              <a:rPr lang="en-US" sz="1800"/>
              <a:t> </a:t>
            </a:r>
            <a:r>
              <a:rPr lang="en-US" sz="1800" err="1"/>
              <a:t>cây</a:t>
            </a:r>
            <a:r>
              <a:rPr lang="en-US" sz="1800"/>
              <a:t> </a:t>
            </a:r>
            <a:r>
              <a:rPr lang="en-US" sz="1800" err="1"/>
              <a:t>khác</a:t>
            </a:r>
            <a:r>
              <a:rPr lang="en-US" sz="1800"/>
              <a:t> </a:t>
            </a:r>
            <a:r>
              <a:rPr lang="en-US" sz="1800" err="1"/>
              <a:t>nhau</a:t>
            </a:r>
            <a:r>
              <a:rPr lang="en-US" sz="1800"/>
              <a:t> (</a:t>
            </a:r>
            <a:r>
              <a:rPr lang="en-US" sz="1800" err="1"/>
              <a:t>mỗi</a:t>
            </a:r>
            <a:r>
              <a:rPr lang="en-US" sz="1800"/>
              <a:t> class ~1000 </a:t>
            </a:r>
            <a:r>
              <a:rPr lang="en-US" sz="1800" err="1"/>
              <a:t>ảnh</a:t>
            </a:r>
            <a:r>
              <a:rPr lang="en-US" sz="1800"/>
              <a:t>) </a:t>
            </a:r>
            <a:r>
              <a:rPr lang="en-US" sz="1800" err="1"/>
              <a:t>phục</a:t>
            </a:r>
            <a:r>
              <a:rPr lang="en-US" sz="1800"/>
              <a:t> </a:t>
            </a:r>
            <a:r>
              <a:rPr lang="en-US" sz="1800" err="1"/>
              <a:t>vụ</a:t>
            </a:r>
            <a:r>
              <a:rPr lang="en-US" sz="1800"/>
              <a:t> </a:t>
            </a:r>
            <a:r>
              <a:rPr lang="en-US" sz="1800" err="1"/>
              <a:t>cho</a:t>
            </a:r>
            <a:r>
              <a:rPr lang="en-US" sz="1800"/>
              <a:t> </a:t>
            </a:r>
            <a:r>
              <a:rPr lang="en-US" sz="1800" err="1"/>
              <a:t>bài</a:t>
            </a:r>
            <a:r>
              <a:rPr lang="en-US" sz="1800"/>
              <a:t> </a:t>
            </a:r>
            <a:r>
              <a:rPr lang="en-US" sz="1800" err="1"/>
              <a:t>toán</a:t>
            </a:r>
            <a:r>
              <a:rPr lang="en-US" sz="1800"/>
              <a:t> </a:t>
            </a:r>
            <a:r>
              <a:rPr lang="en-US" sz="1800" err="1"/>
              <a:t>phân</a:t>
            </a:r>
            <a:r>
              <a:rPr lang="en-US" sz="1800"/>
              <a:t> </a:t>
            </a:r>
            <a:r>
              <a:rPr lang="en-US" sz="1800" err="1"/>
              <a:t>loại</a:t>
            </a:r>
            <a:r>
              <a:rPr lang="en-US" sz="1800"/>
              <a:t> </a:t>
            </a:r>
            <a:r>
              <a:rPr lang="en-US" sz="1800" err="1"/>
              <a:t>và</a:t>
            </a:r>
            <a:r>
              <a:rPr lang="en-US" sz="1800"/>
              <a:t> </a:t>
            </a:r>
            <a:r>
              <a:rPr lang="en-US" sz="1800" err="1"/>
              <a:t>chưa</a:t>
            </a:r>
            <a:r>
              <a:rPr lang="en-US" sz="1800"/>
              <a:t> </a:t>
            </a:r>
            <a:r>
              <a:rPr lang="en-US" sz="1800" err="1"/>
              <a:t>được</a:t>
            </a:r>
            <a:r>
              <a:rPr lang="en-US" sz="1800"/>
              <a:t> </a:t>
            </a:r>
            <a:r>
              <a:rPr lang="en-US" sz="1800" err="1"/>
              <a:t>gán</a:t>
            </a:r>
            <a:r>
              <a:rPr lang="en-US" sz="1800"/>
              <a:t> </a:t>
            </a:r>
            <a:r>
              <a:rPr lang="en-US" sz="1800" err="1"/>
              <a:t>nhãn</a:t>
            </a:r>
            <a:r>
              <a:rPr lang="en-US" sz="1800"/>
              <a:t> </a:t>
            </a:r>
            <a:r>
              <a:rPr lang="en-US" sz="1800" err="1"/>
              <a:t>bouding</a:t>
            </a:r>
            <a:r>
              <a:rPr lang="en-US" sz="1800"/>
              <a:t> box.</a:t>
            </a:r>
          </a:p>
        </p:txBody>
      </p:sp>
      <p:pic>
        <p:nvPicPr>
          <p:cNvPr id="8" name="Picture 7" descr="A collage of different fruits&#10;&#10;Description automatically generated">
            <a:extLst>
              <a:ext uri="{FF2B5EF4-FFF2-40B4-BE49-F238E27FC236}">
                <a16:creationId xmlns:a16="http://schemas.microsoft.com/office/drawing/2014/main" id="{08F586F7-A0E4-C289-78E6-1E6735EA79F7}"/>
              </a:ext>
            </a:extLst>
          </p:cNvPr>
          <p:cNvPicPr>
            <a:picLocks noChangeAspect="1"/>
          </p:cNvPicPr>
          <p:nvPr/>
        </p:nvPicPr>
        <p:blipFill>
          <a:blip r:embed="rId3"/>
          <a:stretch>
            <a:fillRect/>
          </a:stretch>
        </p:blipFill>
        <p:spPr>
          <a:xfrm>
            <a:off x="928487" y="3287791"/>
            <a:ext cx="10176028" cy="2142619"/>
          </a:xfrm>
          <a:prstGeom prst="rect">
            <a:avLst/>
          </a:prstGeom>
        </p:spPr>
      </p:pic>
    </p:spTree>
    <p:extLst>
      <p:ext uri="{BB962C8B-B14F-4D97-AF65-F5344CB8AC3E}">
        <p14:creationId xmlns:p14="http://schemas.microsoft.com/office/powerpoint/2010/main" val="106576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8</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8</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err="1">
                <a:solidFill>
                  <a:srgbClr val="0C0C0C"/>
                </a:solidFill>
              </a:rPr>
              <a:t>Hướng</a:t>
            </a:r>
            <a:r>
              <a:rPr lang="en-US" sz="3600" b="1">
                <a:solidFill>
                  <a:srgbClr val="0C0C0C"/>
                </a:solidFill>
              </a:rPr>
              <a:t> </a:t>
            </a:r>
            <a:r>
              <a:rPr lang="en-US" sz="3600" b="1" err="1">
                <a:solidFill>
                  <a:srgbClr val="0C0C0C"/>
                </a:solidFill>
              </a:rPr>
              <a:t>tiếp</a:t>
            </a:r>
            <a:r>
              <a:rPr lang="en-US" sz="3600" b="1">
                <a:solidFill>
                  <a:srgbClr val="0C0C0C"/>
                </a:solidFill>
              </a:rPr>
              <a:t> </a:t>
            </a:r>
            <a:r>
              <a:rPr lang="en-US" sz="3600" b="1" err="1">
                <a:solidFill>
                  <a:srgbClr val="0C0C0C"/>
                </a:solidFill>
              </a:rPr>
              <a:t>cận</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 name="Google Shape;113;p3">
            <a:extLst>
              <a:ext uri="{FF2B5EF4-FFF2-40B4-BE49-F238E27FC236}">
                <a16:creationId xmlns:a16="http://schemas.microsoft.com/office/drawing/2014/main" id="{4DE22C58-E28A-1CD6-4185-862AFB415007}"/>
              </a:ext>
            </a:extLst>
          </p:cNvPr>
          <p:cNvSpPr txBox="1"/>
          <p:nvPr/>
        </p:nvSpPr>
        <p:spPr>
          <a:xfrm>
            <a:off x="714375" y="1341361"/>
            <a:ext cx="8093576" cy="492412"/>
          </a:xfrm>
          <a:prstGeom prst="rect">
            <a:avLst/>
          </a:prstGeom>
          <a:noFill/>
          <a:ln>
            <a:noFill/>
          </a:ln>
        </p:spPr>
        <p:txBody>
          <a:bodyPr spcFirstLastPara="1" wrap="square" lIns="91425" tIns="91425" rIns="91425" bIns="91425" anchor="t" anchorCtr="0">
            <a:spAutoFit/>
          </a:bodyPr>
          <a:lstStyle/>
          <a:p>
            <a:pPr lvl="1" algn="just"/>
            <a:r>
              <a:rPr lang="en-US" sz="2000" b="1" err="1"/>
              <a:t>GIỚI</a:t>
            </a:r>
            <a:r>
              <a:rPr lang="en-US" sz="2000" b="1"/>
              <a:t> </a:t>
            </a:r>
            <a:r>
              <a:rPr lang="en-US" sz="2000" b="1" err="1"/>
              <a:t>THIỆU</a:t>
            </a:r>
            <a:r>
              <a:rPr lang="en-US" sz="2000" b="1"/>
              <a:t> </a:t>
            </a:r>
            <a:r>
              <a:rPr lang="en-US" sz="2000" b="1" err="1"/>
              <a:t>BỘ</a:t>
            </a:r>
            <a:r>
              <a:rPr lang="en-US" sz="2000" b="1"/>
              <a:t> </a:t>
            </a:r>
            <a:r>
              <a:rPr lang="en-US" sz="2000" b="1" err="1"/>
              <a:t>DỮ</a:t>
            </a:r>
            <a:r>
              <a:rPr lang="en-US" sz="2000" b="1"/>
              <a:t> </a:t>
            </a:r>
            <a:r>
              <a:rPr lang="en-US" sz="2000" b="1" err="1"/>
              <a:t>LIỆU</a:t>
            </a:r>
            <a:r>
              <a:rPr lang="en-US" sz="2000" b="1"/>
              <a:t> </a:t>
            </a:r>
            <a:r>
              <a:rPr lang="en-US" sz="2000" b="1" err="1"/>
              <a:t>VÀ</a:t>
            </a:r>
            <a:r>
              <a:rPr lang="en-US" sz="2000" b="1"/>
              <a:t> </a:t>
            </a:r>
            <a:r>
              <a:rPr lang="en-US" sz="2000" b="1" err="1"/>
              <a:t>XỬ</a:t>
            </a:r>
            <a:r>
              <a:rPr lang="en-US" sz="2000" b="1"/>
              <a:t> </a:t>
            </a:r>
            <a:r>
              <a:rPr lang="en-US" sz="2000" b="1" err="1"/>
              <a:t>LÍ</a:t>
            </a:r>
            <a:r>
              <a:rPr lang="en-US" sz="2000" b="1"/>
              <a:t> </a:t>
            </a:r>
            <a:r>
              <a:rPr lang="en-US" sz="2000" b="1" err="1"/>
              <a:t>DỮ</a:t>
            </a:r>
            <a:r>
              <a:rPr lang="en-US" sz="2000" b="1"/>
              <a:t> </a:t>
            </a:r>
            <a:r>
              <a:rPr lang="en-US" sz="2000" b="1" err="1"/>
              <a:t>LIỆU</a:t>
            </a:r>
            <a:r>
              <a:rPr lang="en-US" sz="2000" b="1"/>
              <a:t> </a:t>
            </a:r>
            <a:endParaRPr lang="vi-VN" sz="2000" b="1"/>
          </a:p>
        </p:txBody>
      </p:sp>
      <p:sp>
        <p:nvSpPr>
          <p:cNvPr id="4" name="Google Shape;113;p3">
            <a:extLst>
              <a:ext uri="{FF2B5EF4-FFF2-40B4-BE49-F238E27FC236}">
                <a16:creationId xmlns:a16="http://schemas.microsoft.com/office/drawing/2014/main" id="{E8D4A2CC-A3A2-464F-6F81-37BF2DD548DF}"/>
              </a:ext>
            </a:extLst>
          </p:cNvPr>
          <p:cNvSpPr txBox="1"/>
          <p:nvPr/>
        </p:nvSpPr>
        <p:spPr>
          <a:xfrm>
            <a:off x="714375" y="2041452"/>
            <a:ext cx="10426376" cy="503184"/>
          </a:xfrm>
          <a:prstGeom prst="rect">
            <a:avLst/>
          </a:prstGeom>
          <a:noFill/>
          <a:ln>
            <a:noFill/>
          </a:ln>
        </p:spPr>
        <p:txBody>
          <a:bodyPr spcFirstLastPara="1" wrap="square" lIns="91425" tIns="91425" rIns="91425" bIns="91425" anchor="t" anchorCtr="0">
            <a:spAutoFit/>
          </a:bodyPr>
          <a:lstStyle/>
          <a:p>
            <a:pPr marL="114300" algn="just">
              <a:lnSpc>
                <a:spcPct val="115000"/>
              </a:lnSpc>
              <a:buClr>
                <a:schemeClr val="dk1"/>
              </a:buClr>
              <a:buSzPts val="1800"/>
            </a:pPr>
            <a:r>
              <a:rPr lang="en-US" sz="1800" err="1"/>
              <a:t>Bộ</a:t>
            </a:r>
            <a:r>
              <a:rPr lang="en-US" sz="1800"/>
              <a:t> </a:t>
            </a:r>
            <a:r>
              <a:rPr lang="en-US" sz="1800" err="1"/>
              <a:t>dữ</a:t>
            </a:r>
            <a:r>
              <a:rPr lang="en-US" sz="1800"/>
              <a:t> </a:t>
            </a:r>
            <a:r>
              <a:rPr lang="en-US" sz="1800" err="1"/>
              <a:t>liệu</a:t>
            </a:r>
            <a:r>
              <a:rPr lang="en-US" sz="1800"/>
              <a:t> </a:t>
            </a:r>
            <a:r>
              <a:rPr lang="en-US" sz="1800" err="1"/>
              <a:t>tự</a:t>
            </a:r>
            <a:r>
              <a:rPr lang="en-US" sz="1800"/>
              <a:t> </a:t>
            </a:r>
            <a:r>
              <a:rPr lang="en-US" sz="1800" err="1"/>
              <a:t>tạo</a:t>
            </a:r>
            <a:r>
              <a:rPr lang="en-US" sz="1800"/>
              <a:t>:  </a:t>
            </a:r>
            <a:endParaRPr lang="vi-VN" sz="1800"/>
          </a:p>
        </p:txBody>
      </p:sp>
      <p:graphicFrame>
        <p:nvGraphicFramePr>
          <p:cNvPr id="6" name="Table 5">
            <a:extLst>
              <a:ext uri="{FF2B5EF4-FFF2-40B4-BE49-F238E27FC236}">
                <a16:creationId xmlns:a16="http://schemas.microsoft.com/office/drawing/2014/main" id="{16CAC319-3A19-DE49-92CE-0012A0CF929B}"/>
              </a:ext>
            </a:extLst>
          </p:cNvPr>
          <p:cNvGraphicFramePr>
            <a:graphicFrameLocks noGrp="1"/>
          </p:cNvGraphicFramePr>
          <p:nvPr>
            <p:extLst>
              <p:ext uri="{D42A27DB-BD31-4B8C-83A1-F6EECF244321}">
                <p14:modId xmlns:p14="http://schemas.microsoft.com/office/powerpoint/2010/main" val="2668663893"/>
              </p:ext>
            </p:extLst>
          </p:nvPr>
        </p:nvGraphicFramePr>
        <p:xfrm>
          <a:off x="1936750" y="2797326"/>
          <a:ext cx="8127999" cy="1711592"/>
        </p:xfrm>
        <a:graphic>
          <a:graphicData uri="http://schemas.openxmlformats.org/drawingml/2006/table">
            <a:tbl>
              <a:tblPr firstRow="1" bandRow="1">
                <a:tableStyleId>{9F4AD859-D271-4419-9206-A6A75F6F6847}</a:tableStyleId>
              </a:tblPr>
              <a:tblGrid>
                <a:gridCol w="2709333">
                  <a:extLst>
                    <a:ext uri="{9D8B030D-6E8A-4147-A177-3AD203B41FA5}">
                      <a16:colId xmlns:a16="http://schemas.microsoft.com/office/drawing/2014/main" val="691842707"/>
                    </a:ext>
                  </a:extLst>
                </a:gridCol>
                <a:gridCol w="2709333">
                  <a:extLst>
                    <a:ext uri="{9D8B030D-6E8A-4147-A177-3AD203B41FA5}">
                      <a16:colId xmlns:a16="http://schemas.microsoft.com/office/drawing/2014/main" val="2765336890"/>
                    </a:ext>
                  </a:extLst>
                </a:gridCol>
                <a:gridCol w="2709333">
                  <a:extLst>
                    <a:ext uri="{9D8B030D-6E8A-4147-A177-3AD203B41FA5}">
                      <a16:colId xmlns:a16="http://schemas.microsoft.com/office/drawing/2014/main" val="685436897"/>
                    </a:ext>
                  </a:extLst>
                </a:gridCol>
              </a:tblGrid>
              <a:tr h="427898">
                <a:tc>
                  <a:txBody>
                    <a:bodyPr/>
                    <a:lstStyle/>
                    <a:p>
                      <a:r>
                        <a:rPr lang="en-US" sz="1800"/>
                        <a:t>Apple: 0</a:t>
                      </a:r>
                      <a:endParaRPr lang="en-AS" sz="1800"/>
                    </a:p>
                  </a:txBody>
                  <a:tcPr/>
                </a:tc>
                <a:tc>
                  <a:txBody>
                    <a:bodyPr/>
                    <a:lstStyle/>
                    <a:p>
                      <a:r>
                        <a:rPr lang="en-US" sz="1800"/>
                        <a:t>Orange: 1</a:t>
                      </a:r>
                      <a:endParaRPr lang="en-AS" sz="1800"/>
                    </a:p>
                  </a:txBody>
                  <a:tcPr/>
                </a:tc>
                <a:tc>
                  <a:txBody>
                    <a:bodyPr/>
                    <a:lstStyle/>
                    <a:p>
                      <a:r>
                        <a:rPr lang="en-US" sz="1800"/>
                        <a:t>Lemon: 2</a:t>
                      </a:r>
                      <a:endParaRPr lang="en-AS" sz="1800"/>
                    </a:p>
                  </a:txBody>
                  <a:tcPr/>
                </a:tc>
                <a:extLst>
                  <a:ext uri="{0D108BD9-81ED-4DB2-BD59-A6C34878D82A}">
                    <a16:rowId xmlns:a16="http://schemas.microsoft.com/office/drawing/2014/main" val="4235247903"/>
                  </a:ext>
                </a:extLst>
              </a:tr>
              <a:tr h="427898">
                <a:tc>
                  <a:txBody>
                    <a:bodyPr/>
                    <a:lstStyle/>
                    <a:p>
                      <a:r>
                        <a:rPr lang="en-US" sz="1800"/>
                        <a:t>Avocado: 3</a:t>
                      </a:r>
                      <a:endParaRPr lang="en-AS" sz="1800"/>
                    </a:p>
                  </a:txBody>
                  <a:tcPr/>
                </a:tc>
                <a:tc>
                  <a:txBody>
                    <a:bodyPr/>
                    <a:lstStyle/>
                    <a:p>
                      <a:r>
                        <a:rPr lang="en-US" sz="1800"/>
                        <a:t>Cherry: 4</a:t>
                      </a:r>
                      <a:endParaRPr lang="en-AS" sz="1800"/>
                    </a:p>
                  </a:txBody>
                  <a:tcPr/>
                </a:tc>
                <a:tc>
                  <a:txBody>
                    <a:bodyPr/>
                    <a:lstStyle/>
                    <a:p>
                      <a:r>
                        <a:rPr lang="en-US" sz="1800"/>
                        <a:t>Coconut: 5</a:t>
                      </a:r>
                      <a:endParaRPr lang="en-AS" sz="1800"/>
                    </a:p>
                  </a:txBody>
                  <a:tcPr/>
                </a:tc>
                <a:extLst>
                  <a:ext uri="{0D108BD9-81ED-4DB2-BD59-A6C34878D82A}">
                    <a16:rowId xmlns:a16="http://schemas.microsoft.com/office/drawing/2014/main" val="3416613010"/>
                  </a:ext>
                </a:extLst>
              </a:tr>
              <a:tr h="427898">
                <a:tc>
                  <a:txBody>
                    <a:bodyPr/>
                    <a:lstStyle/>
                    <a:p>
                      <a:r>
                        <a:rPr lang="en-US" sz="1800"/>
                        <a:t>Banana: 6</a:t>
                      </a:r>
                      <a:endParaRPr lang="en-AS" sz="1800"/>
                    </a:p>
                  </a:txBody>
                  <a:tcPr/>
                </a:tc>
                <a:tc>
                  <a:txBody>
                    <a:bodyPr/>
                    <a:lstStyle/>
                    <a:p>
                      <a:r>
                        <a:rPr lang="en-US" sz="1800"/>
                        <a:t>Watermelon: 7</a:t>
                      </a:r>
                      <a:endParaRPr lang="en-AS" sz="1800"/>
                    </a:p>
                  </a:txBody>
                  <a:tcPr/>
                </a:tc>
                <a:tc>
                  <a:txBody>
                    <a:bodyPr/>
                    <a:lstStyle/>
                    <a:p>
                      <a:r>
                        <a:rPr lang="en-US" sz="1800"/>
                        <a:t>Pineapple:8</a:t>
                      </a:r>
                      <a:endParaRPr lang="en-AS" sz="1800"/>
                    </a:p>
                  </a:txBody>
                  <a:tcPr/>
                </a:tc>
                <a:extLst>
                  <a:ext uri="{0D108BD9-81ED-4DB2-BD59-A6C34878D82A}">
                    <a16:rowId xmlns:a16="http://schemas.microsoft.com/office/drawing/2014/main" val="3058084870"/>
                  </a:ext>
                </a:extLst>
              </a:tr>
              <a:tr h="427898">
                <a:tc>
                  <a:txBody>
                    <a:bodyPr/>
                    <a:lstStyle/>
                    <a:p>
                      <a:r>
                        <a:rPr lang="en-US" sz="1800"/>
                        <a:t>Kiwi: 9</a:t>
                      </a:r>
                      <a:endParaRPr lang="en-AS" sz="1800"/>
                    </a:p>
                  </a:txBody>
                  <a:tcPr/>
                </a:tc>
                <a:tc>
                  <a:txBody>
                    <a:bodyPr/>
                    <a:lstStyle/>
                    <a:p>
                      <a:r>
                        <a:rPr lang="en-US" sz="1800"/>
                        <a:t>Tomato: 10</a:t>
                      </a:r>
                      <a:endParaRPr lang="en-AS" sz="1800"/>
                    </a:p>
                  </a:txBody>
                  <a:tcPr/>
                </a:tc>
                <a:tc>
                  <a:txBody>
                    <a:bodyPr/>
                    <a:lstStyle/>
                    <a:p>
                      <a:r>
                        <a:rPr lang="en-US" sz="1800"/>
                        <a:t>Mango: 11</a:t>
                      </a:r>
                      <a:endParaRPr lang="en-AS" sz="1800"/>
                    </a:p>
                  </a:txBody>
                  <a:tcPr/>
                </a:tc>
                <a:extLst>
                  <a:ext uri="{0D108BD9-81ED-4DB2-BD59-A6C34878D82A}">
                    <a16:rowId xmlns:a16="http://schemas.microsoft.com/office/drawing/2014/main" val="2798010083"/>
                  </a:ext>
                </a:extLst>
              </a:tr>
            </a:tbl>
          </a:graphicData>
        </a:graphic>
      </p:graphicFrame>
      <p:sp>
        <p:nvSpPr>
          <p:cNvPr id="7" name="Google Shape;113;p3">
            <a:extLst>
              <a:ext uri="{FF2B5EF4-FFF2-40B4-BE49-F238E27FC236}">
                <a16:creationId xmlns:a16="http://schemas.microsoft.com/office/drawing/2014/main" id="{AC8E8178-CA5B-006E-D2B3-E5FFE9E01D3C}"/>
              </a:ext>
            </a:extLst>
          </p:cNvPr>
          <p:cNvSpPr txBox="1"/>
          <p:nvPr/>
        </p:nvSpPr>
        <p:spPr>
          <a:xfrm>
            <a:off x="714375" y="4670816"/>
            <a:ext cx="10426376" cy="821733"/>
          </a:xfrm>
          <a:prstGeom prst="rect">
            <a:avLst/>
          </a:prstGeom>
          <a:noFill/>
          <a:ln>
            <a:noFill/>
          </a:ln>
        </p:spPr>
        <p:txBody>
          <a:bodyPr spcFirstLastPara="1" wrap="square" lIns="91425" tIns="91425" rIns="91425" bIns="91425" anchor="t" anchorCtr="0">
            <a:spAutoFit/>
          </a:bodyPr>
          <a:lstStyle/>
          <a:p>
            <a:pPr marL="114300" algn="just">
              <a:lnSpc>
                <a:spcPct val="115000"/>
              </a:lnSpc>
              <a:buClr>
                <a:schemeClr val="dk1"/>
              </a:buClr>
              <a:buSzPts val="1800"/>
            </a:pPr>
            <a:r>
              <a:rPr lang="en-US" sz="1800"/>
              <a:t>12 class </a:t>
            </a:r>
            <a:r>
              <a:rPr lang="en-US" sz="1800" err="1"/>
              <a:t>được</a:t>
            </a:r>
            <a:r>
              <a:rPr lang="en-US" sz="1800"/>
              <a:t> </a:t>
            </a:r>
            <a:r>
              <a:rPr lang="en-US" sz="1800" err="1"/>
              <a:t>lấy</a:t>
            </a:r>
            <a:r>
              <a:rPr lang="en-US" sz="1800"/>
              <a:t> </a:t>
            </a:r>
            <a:r>
              <a:rPr lang="en-US" sz="1800" err="1"/>
              <a:t>từ</a:t>
            </a:r>
            <a:r>
              <a:rPr lang="en-US" sz="1800"/>
              <a:t> </a:t>
            </a:r>
            <a:r>
              <a:rPr lang="en-US" sz="1800" err="1"/>
              <a:t>bộ</a:t>
            </a:r>
            <a:r>
              <a:rPr lang="en-US" sz="1800"/>
              <a:t> </a:t>
            </a:r>
            <a:r>
              <a:rPr lang="en-US" sz="1800" err="1"/>
              <a:t>dữ</a:t>
            </a:r>
            <a:r>
              <a:rPr lang="en-US" sz="1800"/>
              <a:t> </a:t>
            </a:r>
            <a:r>
              <a:rPr lang="en-US" sz="1800" err="1"/>
              <a:t>liệu</a:t>
            </a:r>
            <a:r>
              <a:rPr lang="en-US" sz="1800"/>
              <a:t> </a:t>
            </a:r>
            <a:r>
              <a:rPr lang="en-US" sz="1800" err="1"/>
              <a:t>trên</a:t>
            </a:r>
            <a:r>
              <a:rPr lang="en-US" sz="1800"/>
              <a:t> </a:t>
            </a:r>
            <a:r>
              <a:rPr lang="en-US" sz="1800" err="1"/>
              <a:t>và</a:t>
            </a:r>
            <a:r>
              <a:rPr lang="en-US" sz="1800"/>
              <a:t> </a:t>
            </a:r>
            <a:r>
              <a:rPr lang="en-US" sz="1800" err="1"/>
              <a:t>thực</a:t>
            </a:r>
            <a:r>
              <a:rPr lang="en-US" sz="1800"/>
              <a:t> </a:t>
            </a:r>
            <a:r>
              <a:rPr lang="en-US" sz="1800" err="1"/>
              <a:t>hiện</a:t>
            </a:r>
            <a:r>
              <a:rPr lang="en-US" sz="1800"/>
              <a:t> </a:t>
            </a:r>
            <a:r>
              <a:rPr lang="en-US" sz="1800" err="1"/>
              <a:t>gán</a:t>
            </a:r>
            <a:r>
              <a:rPr lang="en-US" sz="1800"/>
              <a:t> </a:t>
            </a:r>
            <a:r>
              <a:rPr lang="en-US" sz="1800" err="1"/>
              <a:t>nhãn</a:t>
            </a:r>
            <a:r>
              <a:rPr lang="en-US" sz="1800"/>
              <a:t> bounding box </a:t>
            </a:r>
            <a:r>
              <a:rPr lang="en-US" sz="1800" err="1"/>
              <a:t>thủ</a:t>
            </a:r>
            <a:r>
              <a:rPr lang="en-US" sz="1800"/>
              <a:t> </a:t>
            </a:r>
            <a:r>
              <a:rPr lang="en-US" sz="1800" err="1"/>
              <a:t>công</a:t>
            </a:r>
            <a:r>
              <a:rPr lang="en-US" sz="1800"/>
              <a:t> </a:t>
            </a:r>
            <a:r>
              <a:rPr lang="en-US" sz="1800" err="1"/>
              <a:t>bởi</a:t>
            </a:r>
            <a:r>
              <a:rPr lang="en-US" sz="1800"/>
              <a:t> </a:t>
            </a:r>
            <a:r>
              <a:rPr lang="en-US" sz="1800" err="1"/>
              <a:t>thành</a:t>
            </a:r>
            <a:r>
              <a:rPr lang="en-US" sz="1800"/>
              <a:t> </a:t>
            </a:r>
            <a:r>
              <a:rPr lang="en-US" sz="1800" err="1"/>
              <a:t>viên</a:t>
            </a:r>
            <a:r>
              <a:rPr lang="en-US" sz="1800"/>
              <a:t> </a:t>
            </a:r>
            <a:r>
              <a:rPr lang="en-US" sz="1800" err="1"/>
              <a:t>nhóm</a:t>
            </a:r>
            <a:r>
              <a:rPr lang="en-US" sz="1800"/>
              <a:t>, </a:t>
            </a:r>
            <a:r>
              <a:rPr lang="en-US" sz="1800" err="1"/>
              <a:t>mỗi</a:t>
            </a:r>
            <a:r>
              <a:rPr lang="en-US" sz="1800"/>
              <a:t> class bao </a:t>
            </a:r>
            <a:r>
              <a:rPr lang="en-US" sz="1800" err="1"/>
              <a:t>gồm</a:t>
            </a:r>
            <a:r>
              <a:rPr lang="en-US" sz="1800"/>
              <a:t> 500 </a:t>
            </a:r>
            <a:r>
              <a:rPr lang="en-US" sz="1800" err="1"/>
              <a:t>hình</a:t>
            </a:r>
            <a:r>
              <a:rPr lang="en-US" sz="1800"/>
              <a:t> </a:t>
            </a:r>
            <a:r>
              <a:rPr lang="en-US" sz="1800" err="1"/>
              <a:t>chọn</a:t>
            </a:r>
            <a:r>
              <a:rPr lang="en-US" sz="1800"/>
              <a:t> </a:t>
            </a:r>
            <a:r>
              <a:rPr lang="en-US" sz="1800" err="1"/>
              <a:t>ngẫu</a:t>
            </a:r>
            <a:r>
              <a:rPr lang="en-US" sz="1800"/>
              <a:t> </a:t>
            </a:r>
            <a:r>
              <a:rPr lang="en-US" sz="1800" err="1"/>
              <a:t>nhiên</a:t>
            </a:r>
            <a:r>
              <a:rPr lang="en-US" sz="1800"/>
              <a:t> </a:t>
            </a:r>
            <a:r>
              <a:rPr lang="en-US" sz="1800" err="1"/>
              <a:t>trong</a:t>
            </a:r>
            <a:r>
              <a:rPr lang="en-US" sz="1800"/>
              <a:t> </a:t>
            </a:r>
            <a:r>
              <a:rPr lang="en-US" sz="1800" err="1"/>
              <a:t>mỗi</a:t>
            </a:r>
            <a:r>
              <a:rPr lang="en-US" sz="1800"/>
              <a:t> </a:t>
            </a:r>
            <a:r>
              <a:rPr lang="en-US" sz="1800" err="1"/>
              <a:t>bộ</a:t>
            </a:r>
            <a:r>
              <a:rPr lang="en-US" sz="1800"/>
              <a:t>.</a:t>
            </a:r>
            <a:endParaRPr lang="vi-VN" sz="1800"/>
          </a:p>
        </p:txBody>
      </p:sp>
    </p:spTree>
    <p:extLst>
      <p:ext uri="{BB962C8B-B14F-4D97-AF65-F5344CB8AC3E}">
        <p14:creationId xmlns:p14="http://schemas.microsoft.com/office/powerpoint/2010/main" val="310441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3"/>
          <p:cNvSpPr txBox="1">
            <a:spLocks noGrp="1"/>
          </p:cNvSpPr>
          <p:nvPr>
            <p:ph type="ftr" idx="11"/>
          </p:nvPr>
        </p:nvSpPr>
        <p:spPr>
          <a:xfrm>
            <a:off x="3529010" y="6378575"/>
            <a:ext cx="5133975"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vi-VN" sz="1600">
                <a:solidFill>
                  <a:schemeClr val="dk1"/>
                </a:solidFill>
                <a:latin typeface="Arial"/>
                <a:ea typeface="Arial"/>
                <a:cs typeface="Arial"/>
                <a:sym typeface="Arial"/>
              </a:rPr>
              <a:t>CS</a:t>
            </a:r>
            <a:r>
              <a:rPr lang="en-US" sz="1600">
                <a:solidFill>
                  <a:schemeClr val="dk1"/>
                </a:solidFill>
                <a:latin typeface="Arial"/>
                <a:ea typeface="Arial"/>
                <a:cs typeface="Arial"/>
                <a:sym typeface="Arial"/>
              </a:rPr>
              <a:t>406 – </a:t>
            </a:r>
            <a:r>
              <a:rPr lang="en-US" sz="1600" err="1">
                <a:solidFill>
                  <a:schemeClr val="dk1"/>
                </a:solidFill>
                <a:latin typeface="Arial"/>
                <a:ea typeface="Arial"/>
                <a:cs typeface="Arial"/>
                <a:sym typeface="Arial"/>
              </a:rPr>
              <a:t>Xử</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lý</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ảnh</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và</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ứng</a:t>
            </a:r>
            <a:r>
              <a:rPr lang="en-US" sz="1600">
                <a:solidFill>
                  <a:schemeClr val="dk1"/>
                </a:solidFill>
                <a:latin typeface="Arial"/>
                <a:ea typeface="Arial"/>
                <a:cs typeface="Arial"/>
                <a:sym typeface="Arial"/>
              </a:rPr>
              <a:t> </a:t>
            </a:r>
            <a:r>
              <a:rPr lang="en-US" sz="1600" err="1">
                <a:solidFill>
                  <a:schemeClr val="dk1"/>
                </a:solidFill>
                <a:latin typeface="Arial"/>
                <a:ea typeface="Arial"/>
                <a:cs typeface="Arial"/>
                <a:sym typeface="Arial"/>
              </a:rPr>
              <a:t>dụng</a:t>
            </a:r>
            <a:endParaRPr lang="vi-VN" sz="1600"/>
          </a:p>
        </p:txBody>
      </p:sp>
      <p:sp>
        <p:nvSpPr>
          <p:cNvPr id="102" name="Google Shape;102;p3"/>
          <p:cNvSpPr txBox="1">
            <a:spLocks noGrp="1"/>
          </p:cNvSpPr>
          <p:nvPr>
            <p:ph type="sldNum" idx="12"/>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600"/>
              <a:buNone/>
            </a:pPr>
            <a:fld id="{00000000-1234-1234-1234-123412341234}" type="slidenum">
              <a:rPr lang="en-US" sz="1600">
                <a:solidFill>
                  <a:schemeClr val="dk1"/>
                </a:solidFill>
                <a:latin typeface="Arial"/>
                <a:ea typeface="Arial"/>
                <a:cs typeface="Arial"/>
                <a:sym typeface="Arial"/>
              </a:rPr>
              <a:t>9</a:t>
            </a:fld>
            <a:endParaRPr sz="1600">
              <a:solidFill>
                <a:schemeClr val="dk1"/>
              </a:solidFill>
              <a:latin typeface="Arial"/>
              <a:ea typeface="Arial"/>
              <a:cs typeface="Arial"/>
              <a:sym typeface="Arial"/>
            </a:endParaRPr>
          </a:p>
        </p:txBody>
      </p:sp>
      <p:sp>
        <p:nvSpPr>
          <p:cNvPr id="103" name="Google Shape;103;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4" name="Google Shape;104;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5" name="Google Shape;105;p3"/>
          <p:cNvSpPr txBox="1"/>
          <p:nvPr/>
        </p:nvSpPr>
        <p:spPr>
          <a:xfrm>
            <a:off x="11372849" y="6356350"/>
            <a:ext cx="542925"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dk1"/>
                </a:solidFill>
                <a:latin typeface="Arial"/>
                <a:ea typeface="Arial"/>
                <a:cs typeface="Arial"/>
                <a:sym typeface="Arial"/>
              </a:rPr>
              <a:t>9</a:t>
            </a:fld>
            <a:endParaRPr sz="1600" b="0" i="0" u="none" strike="noStrike" cap="none">
              <a:solidFill>
                <a:schemeClr val="dk1"/>
              </a:solidFill>
              <a:latin typeface="Arial"/>
              <a:ea typeface="Arial"/>
              <a:cs typeface="Arial"/>
              <a:sym typeface="Arial"/>
            </a:endParaRPr>
          </a:p>
        </p:txBody>
      </p:sp>
      <p:sp>
        <p:nvSpPr>
          <p:cNvPr id="106" name="Google Shape;106;p3"/>
          <p:cNvSpPr txBox="1"/>
          <p:nvPr/>
        </p:nvSpPr>
        <p:spPr>
          <a:xfrm>
            <a:off x="276226" y="6381750"/>
            <a:ext cx="1981200" cy="3619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sz="1600" b="0" i="0" u="none" strike="noStrike" cap="none">
                <a:solidFill>
                  <a:schemeClr val="dk1"/>
                </a:solidFill>
                <a:latin typeface="Arial"/>
                <a:ea typeface="Arial"/>
                <a:cs typeface="Arial"/>
                <a:sym typeface="Arial"/>
              </a:rPr>
              <a:t>UIT, VNU-HCM</a:t>
            </a:r>
            <a:endParaRPr sz="1600" b="0" i="0" u="none" strike="noStrike" cap="none">
              <a:solidFill>
                <a:srgbClr val="000000"/>
              </a:solidFill>
              <a:latin typeface="Arial"/>
              <a:ea typeface="Arial"/>
              <a:cs typeface="Arial"/>
              <a:sym typeface="Arial"/>
            </a:endParaRPr>
          </a:p>
        </p:txBody>
      </p:sp>
      <p:cxnSp>
        <p:nvCxnSpPr>
          <p:cNvPr id="107" name="Google Shape;107;p3"/>
          <p:cNvCxnSpPr/>
          <p:nvPr/>
        </p:nvCxnSpPr>
        <p:spPr>
          <a:xfrm>
            <a:off x="371475" y="633215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08" name="Google Shape;108;p3"/>
          <p:cNvSpPr txBox="1"/>
          <p:nvPr/>
        </p:nvSpPr>
        <p:spPr>
          <a:xfrm>
            <a:off x="276224" y="480000"/>
            <a:ext cx="4505325"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err="1">
                <a:solidFill>
                  <a:srgbClr val="0C0C0C"/>
                </a:solidFill>
              </a:rPr>
              <a:t>Hướng</a:t>
            </a:r>
            <a:r>
              <a:rPr lang="en-US" sz="3600" b="1">
                <a:solidFill>
                  <a:srgbClr val="0C0C0C"/>
                </a:solidFill>
              </a:rPr>
              <a:t> </a:t>
            </a:r>
            <a:r>
              <a:rPr lang="en-US" sz="3600" b="1" err="1">
                <a:solidFill>
                  <a:srgbClr val="0C0C0C"/>
                </a:solidFill>
              </a:rPr>
              <a:t>tiếp</a:t>
            </a:r>
            <a:r>
              <a:rPr lang="en-US" sz="3600" b="1">
                <a:solidFill>
                  <a:srgbClr val="0C0C0C"/>
                </a:solidFill>
              </a:rPr>
              <a:t> </a:t>
            </a:r>
            <a:r>
              <a:rPr lang="en-US" sz="3600" b="1" err="1">
                <a:solidFill>
                  <a:srgbClr val="0C0C0C"/>
                </a:solidFill>
              </a:rPr>
              <a:t>cận</a:t>
            </a:r>
            <a:endParaRPr sz="3600" b="1" i="0" u="none" strike="noStrike" cap="none">
              <a:solidFill>
                <a:srgbClr val="0C0C0C"/>
              </a:solidFill>
              <a:latin typeface="Arial"/>
              <a:ea typeface="Arial"/>
              <a:cs typeface="Arial"/>
              <a:sym typeface="Arial"/>
            </a:endParaRPr>
          </a:p>
        </p:txBody>
      </p:sp>
      <p:grpSp>
        <p:nvGrpSpPr>
          <p:cNvPr id="109" name="Google Shape;109;p3"/>
          <p:cNvGrpSpPr/>
          <p:nvPr/>
        </p:nvGrpSpPr>
        <p:grpSpPr>
          <a:xfrm>
            <a:off x="276226" y="1090232"/>
            <a:ext cx="11449049" cy="106739"/>
            <a:chOff x="276226" y="1309307"/>
            <a:chExt cx="11449049" cy="106739"/>
          </a:xfrm>
        </p:grpSpPr>
        <p:cxnSp>
          <p:nvCxnSpPr>
            <p:cNvPr id="110" name="Google Shape;110;p3"/>
            <p:cNvCxnSpPr/>
            <p:nvPr/>
          </p:nvCxnSpPr>
          <p:spPr>
            <a:xfrm>
              <a:off x="276226" y="1309308"/>
              <a:ext cx="11449049" cy="0"/>
            </a:xfrm>
            <a:prstGeom prst="straightConnector1">
              <a:avLst/>
            </a:prstGeom>
            <a:noFill/>
            <a:ln w="9525" cap="flat" cmpd="sng">
              <a:solidFill>
                <a:srgbClr val="C55A11"/>
              </a:solidFill>
              <a:prstDash val="solid"/>
              <a:miter lim="800000"/>
              <a:headEnd type="none" w="sm" len="sm"/>
              <a:tailEnd type="none" w="sm" len="sm"/>
            </a:ln>
          </p:spPr>
        </p:cxnSp>
        <p:sp>
          <p:nvSpPr>
            <p:cNvPr id="111" name="Google Shape;111;p3"/>
            <p:cNvSpPr/>
            <p:nvPr/>
          </p:nvSpPr>
          <p:spPr>
            <a:xfrm>
              <a:off x="276226" y="1309307"/>
              <a:ext cx="5819774" cy="106739"/>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 name="Google Shape;113;p3">
            <a:extLst>
              <a:ext uri="{FF2B5EF4-FFF2-40B4-BE49-F238E27FC236}">
                <a16:creationId xmlns:a16="http://schemas.microsoft.com/office/drawing/2014/main" id="{4DE22C58-E28A-1CD6-4185-862AFB415007}"/>
              </a:ext>
            </a:extLst>
          </p:cNvPr>
          <p:cNvSpPr txBox="1"/>
          <p:nvPr/>
        </p:nvSpPr>
        <p:spPr>
          <a:xfrm>
            <a:off x="714375" y="1341361"/>
            <a:ext cx="8093576" cy="492412"/>
          </a:xfrm>
          <a:prstGeom prst="rect">
            <a:avLst/>
          </a:prstGeom>
          <a:noFill/>
          <a:ln>
            <a:noFill/>
          </a:ln>
        </p:spPr>
        <p:txBody>
          <a:bodyPr spcFirstLastPara="1" wrap="square" lIns="91425" tIns="91425" rIns="91425" bIns="91425" anchor="t" anchorCtr="0">
            <a:spAutoFit/>
          </a:bodyPr>
          <a:lstStyle/>
          <a:p>
            <a:pPr lvl="1" algn="just"/>
            <a:r>
              <a:rPr lang="en-US" sz="2000" b="1" err="1"/>
              <a:t>GIỚI</a:t>
            </a:r>
            <a:r>
              <a:rPr lang="en-US" sz="2000" b="1"/>
              <a:t> </a:t>
            </a:r>
            <a:r>
              <a:rPr lang="en-US" sz="2000" b="1" err="1"/>
              <a:t>THIỆU</a:t>
            </a:r>
            <a:r>
              <a:rPr lang="en-US" sz="2000" b="1"/>
              <a:t> </a:t>
            </a:r>
            <a:r>
              <a:rPr lang="en-US" sz="2000" b="1" err="1"/>
              <a:t>BỘ</a:t>
            </a:r>
            <a:r>
              <a:rPr lang="en-US" sz="2000" b="1"/>
              <a:t> </a:t>
            </a:r>
            <a:r>
              <a:rPr lang="en-US" sz="2000" b="1" err="1"/>
              <a:t>DỮ</a:t>
            </a:r>
            <a:r>
              <a:rPr lang="en-US" sz="2000" b="1"/>
              <a:t> </a:t>
            </a:r>
            <a:r>
              <a:rPr lang="en-US" sz="2000" b="1" err="1"/>
              <a:t>LIỆU</a:t>
            </a:r>
            <a:r>
              <a:rPr lang="en-US" sz="2000" b="1"/>
              <a:t> </a:t>
            </a:r>
            <a:r>
              <a:rPr lang="en-US" sz="2000" b="1" err="1"/>
              <a:t>VÀ</a:t>
            </a:r>
            <a:r>
              <a:rPr lang="en-US" sz="2000" b="1"/>
              <a:t> </a:t>
            </a:r>
            <a:r>
              <a:rPr lang="en-US" sz="2000" b="1" err="1"/>
              <a:t>XỬ</a:t>
            </a:r>
            <a:r>
              <a:rPr lang="en-US" sz="2000" b="1"/>
              <a:t> </a:t>
            </a:r>
            <a:r>
              <a:rPr lang="en-US" sz="2000" b="1" err="1"/>
              <a:t>LÍ</a:t>
            </a:r>
            <a:r>
              <a:rPr lang="en-US" sz="2000" b="1"/>
              <a:t> </a:t>
            </a:r>
            <a:r>
              <a:rPr lang="en-US" sz="2000" b="1" err="1"/>
              <a:t>DỮ</a:t>
            </a:r>
            <a:r>
              <a:rPr lang="en-US" sz="2000" b="1"/>
              <a:t> </a:t>
            </a:r>
            <a:r>
              <a:rPr lang="en-US" sz="2000" b="1" err="1"/>
              <a:t>LIỆU</a:t>
            </a:r>
            <a:r>
              <a:rPr lang="en-US" sz="2000" b="1"/>
              <a:t> </a:t>
            </a:r>
            <a:endParaRPr lang="vi-VN" sz="2000" b="1"/>
          </a:p>
        </p:txBody>
      </p:sp>
      <p:sp>
        <p:nvSpPr>
          <p:cNvPr id="4" name="Google Shape;113;p3">
            <a:extLst>
              <a:ext uri="{FF2B5EF4-FFF2-40B4-BE49-F238E27FC236}">
                <a16:creationId xmlns:a16="http://schemas.microsoft.com/office/drawing/2014/main" id="{E8D4A2CC-A3A2-464F-6F81-37BF2DD548DF}"/>
              </a:ext>
            </a:extLst>
          </p:cNvPr>
          <p:cNvSpPr txBox="1"/>
          <p:nvPr/>
        </p:nvSpPr>
        <p:spPr>
          <a:xfrm>
            <a:off x="714375" y="1760146"/>
            <a:ext cx="6656808" cy="821733"/>
          </a:xfrm>
          <a:prstGeom prst="rect">
            <a:avLst/>
          </a:prstGeom>
          <a:noFill/>
          <a:ln>
            <a:noFill/>
          </a:ln>
        </p:spPr>
        <p:txBody>
          <a:bodyPr spcFirstLastPara="1" wrap="square" lIns="91425" tIns="91425" rIns="91425" bIns="91425" anchor="t" anchorCtr="0">
            <a:spAutoFit/>
          </a:bodyPr>
          <a:lstStyle/>
          <a:p>
            <a:pPr marL="114300" algn="just">
              <a:lnSpc>
                <a:spcPct val="115000"/>
              </a:lnSpc>
              <a:buClr>
                <a:schemeClr val="dk1"/>
              </a:buClr>
              <a:buSzPts val="1800"/>
            </a:pPr>
            <a:r>
              <a:rPr lang="en-US" sz="1800" err="1"/>
              <a:t>Kích</a:t>
            </a:r>
            <a:r>
              <a:rPr lang="en-US" sz="1800"/>
              <a:t> </a:t>
            </a:r>
            <a:r>
              <a:rPr lang="en-US" sz="1800" err="1"/>
              <a:t>thước</a:t>
            </a:r>
            <a:r>
              <a:rPr lang="en-US" sz="1800"/>
              <a:t> </a:t>
            </a:r>
            <a:r>
              <a:rPr lang="en-US" sz="1800" err="1"/>
              <a:t>mỗi</a:t>
            </a:r>
            <a:r>
              <a:rPr lang="en-US" sz="1800"/>
              <a:t> </a:t>
            </a:r>
            <a:r>
              <a:rPr lang="en-US" sz="1800" err="1"/>
              <a:t>ảnh</a:t>
            </a:r>
            <a:r>
              <a:rPr lang="en-US" sz="1800"/>
              <a:t>: 256x206</a:t>
            </a:r>
          </a:p>
          <a:p>
            <a:pPr marL="114300" algn="just">
              <a:lnSpc>
                <a:spcPct val="115000"/>
              </a:lnSpc>
              <a:buClr>
                <a:schemeClr val="dk1"/>
              </a:buClr>
              <a:buSzPts val="1800"/>
            </a:pPr>
            <a:r>
              <a:rPr lang="en-US" sz="1800" err="1"/>
              <a:t>Số</a:t>
            </a:r>
            <a:r>
              <a:rPr lang="en-US" sz="1800"/>
              <a:t> </a:t>
            </a:r>
            <a:r>
              <a:rPr lang="en-US" sz="1800" err="1"/>
              <a:t>lượng</a:t>
            </a:r>
            <a:r>
              <a:rPr lang="en-US" sz="1800"/>
              <a:t> instance </a:t>
            </a:r>
            <a:r>
              <a:rPr lang="en-US" sz="1800" err="1"/>
              <a:t>trong</a:t>
            </a:r>
            <a:r>
              <a:rPr lang="en-US" sz="1800"/>
              <a:t> </a:t>
            </a:r>
            <a:r>
              <a:rPr lang="en-US" sz="1800" err="1"/>
              <a:t>các</a:t>
            </a:r>
            <a:r>
              <a:rPr lang="en-US" sz="1800"/>
              <a:t> class </a:t>
            </a:r>
            <a:r>
              <a:rPr lang="en-US" sz="1800" err="1"/>
              <a:t>sau</a:t>
            </a:r>
            <a:r>
              <a:rPr lang="en-US" sz="1800"/>
              <a:t> </a:t>
            </a:r>
            <a:r>
              <a:rPr lang="en-US" sz="1800" err="1"/>
              <a:t>khi</a:t>
            </a:r>
            <a:r>
              <a:rPr lang="en-US" sz="1800"/>
              <a:t> label </a:t>
            </a:r>
            <a:r>
              <a:rPr lang="en-US" sz="1800" err="1"/>
              <a:t>xong</a:t>
            </a:r>
            <a:r>
              <a:rPr lang="en-US" sz="1800"/>
              <a:t>:  </a:t>
            </a:r>
            <a:endParaRPr lang="vi-VN" sz="1800"/>
          </a:p>
        </p:txBody>
      </p:sp>
      <p:pic>
        <p:nvPicPr>
          <p:cNvPr id="8" name="Picture 7">
            <a:extLst>
              <a:ext uri="{FF2B5EF4-FFF2-40B4-BE49-F238E27FC236}">
                <a16:creationId xmlns:a16="http://schemas.microsoft.com/office/drawing/2014/main" id="{F927167D-90A7-E95E-5286-ECBE034091CB}"/>
              </a:ext>
            </a:extLst>
          </p:cNvPr>
          <p:cNvPicPr>
            <a:picLocks noChangeAspect="1"/>
          </p:cNvPicPr>
          <p:nvPr/>
        </p:nvPicPr>
        <p:blipFill>
          <a:blip r:embed="rId3"/>
          <a:stretch>
            <a:fillRect/>
          </a:stretch>
        </p:blipFill>
        <p:spPr>
          <a:xfrm>
            <a:off x="8326811" y="2193769"/>
            <a:ext cx="3046038" cy="3778393"/>
          </a:xfrm>
          <a:prstGeom prst="rect">
            <a:avLst/>
          </a:prstGeom>
        </p:spPr>
      </p:pic>
      <p:cxnSp>
        <p:nvCxnSpPr>
          <p:cNvPr id="10" name="Straight Connector 9">
            <a:extLst>
              <a:ext uri="{FF2B5EF4-FFF2-40B4-BE49-F238E27FC236}">
                <a16:creationId xmlns:a16="http://schemas.microsoft.com/office/drawing/2014/main" id="{4E1D023E-F5B7-7239-7830-ACE462B125FC}"/>
              </a:ext>
            </a:extLst>
          </p:cNvPr>
          <p:cNvCxnSpPr/>
          <p:nvPr/>
        </p:nvCxnSpPr>
        <p:spPr>
          <a:xfrm>
            <a:off x="7903029" y="2193769"/>
            <a:ext cx="0" cy="376849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515D22-45E9-D1F2-0C08-7ED2DB944832}"/>
              </a:ext>
            </a:extLst>
          </p:cNvPr>
          <p:cNvCxnSpPr>
            <a:cxnSpLocks/>
          </p:cNvCxnSpPr>
          <p:nvPr/>
        </p:nvCxnSpPr>
        <p:spPr>
          <a:xfrm flipH="1">
            <a:off x="8434873" y="1833773"/>
            <a:ext cx="293797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D4745B5-6C81-83DF-B61C-4EB9935CB16D}"/>
              </a:ext>
            </a:extLst>
          </p:cNvPr>
          <p:cNvSpPr txBox="1"/>
          <p:nvPr/>
        </p:nvSpPr>
        <p:spPr>
          <a:xfrm>
            <a:off x="7091265" y="3923218"/>
            <a:ext cx="602583" cy="307777"/>
          </a:xfrm>
          <a:prstGeom prst="rect">
            <a:avLst/>
          </a:prstGeom>
          <a:noFill/>
        </p:spPr>
        <p:txBody>
          <a:bodyPr wrap="square" rtlCol="0">
            <a:spAutoFit/>
          </a:bodyPr>
          <a:lstStyle/>
          <a:p>
            <a:r>
              <a:rPr lang="en-US"/>
              <a:t>256</a:t>
            </a:r>
            <a:endParaRPr lang="en-AS"/>
          </a:p>
        </p:txBody>
      </p:sp>
      <p:sp>
        <p:nvSpPr>
          <p:cNvPr id="15" name="TextBox 14">
            <a:extLst>
              <a:ext uri="{FF2B5EF4-FFF2-40B4-BE49-F238E27FC236}">
                <a16:creationId xmlns:a16="http://schemas.microsoft.com/office/drawing/2014/main" id="{3B267D81-B1F5-4908-A368-A069BBAAD968}"/>
              </a:ext>
            </a:extLst>
          </p:cNvPr>
          <p:cNvSpPr txBox="1"/>
          <p:nvPr/>
        </p:nvSpPr>
        <p:spPr>
          <a:xfrm>
            <a:off x="9658260" y="1478604"/>
            <a:ext cx="491201" cy="307777"/>
          </a:xfrm>
          <a:prstGeom prst="rect">
            <a:avLst/>
          </a:prstGeom>
          <a:noFill/>
        </p:spPr>
        <p:txBody>
          <a:bodyPr wrap="square" rtlCol="0">
            <a:spAutoFit/>
          </a:bodyPr>
          <a:lstStyle/>
          <a:p>
            <a:r>
              <a:rPr lang="en-US"/>
              <a:t>208</a:t>
            </a:r>
            <a:endParaRPr lang="en-AS"/>
          </a:p>
        </p:txBody>
      </p:sp>
      <p:pic>
        <p:nvPicPr>
          <p:cNvPr id="16" name="Picture 15">
            <a:extLst>
              <a:ext uri="{FF2B5EF4-FFF2-40B4-BE49-F238E27FC236}">
                <a16:creationId xmlns:a16="http://schemas.microsoft.com/office/drawing/2014/main" id="{830C9355-5143-9C51-5BD8-CDC63B86F354}"/>
              </a:ext>
            </a:extLst>
          </p:cNvPr>
          <p:cNvPicPr>
            <a:picLocks noChangeAspect="1"/>
          </p:cNvPicPr>
          <p:nvPr/>
        </p:nvPicPr>
        <p:blipFill>
          <a:blip r:embed="rId4"/>
          <a:stretch>
            <a:fillRect/>
          </a:stretch>
        </p:blipFill>
        <p:spPr>
          <a:xfrm>
            <a:off x="1577168" y="2768769"/>
            <a:ext cx="3430579" cy="3539198"/>
          </a:xfrm>
          <a:prstGeom prst="rect">
            <a:avLst/>
          </a:prstGeom>
        </p:spPr>
      </p:pic>
    </p:spTree>
    <p:extLst>
      <p:ext uri="{BB962C8B-B14F-4D97-AF65-F5344CB8AC3E}">
        <p14:creationId xmlns:p14="http://schemas.microsoft.com/office/powerpoint/2010/main" val="158721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ComputerVision</Template>
  <TotalTime>0</TotalTime>
  <Words>1444</Words>
  <Application>Microsoft Office PowerPoint</Application>
  <PresentationFormat>Widescreen</PresentationFormat>
  <Paragraphs>283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Times New Roman</vt:lpstr>
      <vt:lpstr>Roboto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Châu Giang</dc:creator>
  <cp:lastModifiedBy>Phạm Thanh Lâm</cp:lastModifiedBy>
  <cp:revision>2</cp:revision>
  <dcterms:created xsi:type="dcterms:W3CDTF">2024-01-02T08:42:28Z</dcterms:created>
  <dcterms:modified xsi:type="dcterms:W3CDTF">2024-01-02T16:02:30Z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0x0101002270AFD8898FE84B8C0DEF4AF569EE5F</vt:lpwstr>
  </property>
</Properties>
</file>